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Lst>
  <p:sldSz cx="7556500" cy="10693400"/>
  <p:notesSz cx="6858000" cy="9144000"/>
  <p:embeddedFontLst>
    <p:embeddedFont>
      <p:font typeface="Montserrat Light" panose="020B0604020202020204" charset="0"/>
      <p:regular r:id="rId6"/>
      <p:italic r:id="rId7"/>
    </p:embeddedFont>
    <p:embeddedFont>
      <p:font typeface="Calibri" panose="020F0502020204030204" pitchFamily="34" charset="0"/>
      <p:regular r:id="rId8"/>
      <p:bold r:id="rId9"/>
      <p:italic r:id="rId10"/>
      <p:boldItalic r:id="rId11"/>
    </p:embeddedFont>
    <p:embeddedFont>
      <p:font typeface="Quicksand" panose="020B0604020202020204" charset="0"/>
      <p:regular r:id="rId12"/>
    </p:embeddedFont>
    <p:embeddedFont>
      <p:font typeface="Rajdhani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57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84" d="100"/>
          <a:sy n="84" d="100"/>
        </p:scale>
        <p:origin x="1398" y="-30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139690"/>
            <a:ext cx="7556501" cy="895690"/>
            <a:chOff x="0" y="0"/>
            <a:chExt cx="3809900" cy="320995"/>
          </a:xfrm>
        </p:grpSpPr>
        <p:sp>
          <p:nvSpPr>
            <p:cNvPr id="3" name="Freeform 3"/>
            <p:cNvSpPr/>
            <p:nvPr/>
          </p:nvSpPr>
          <p:spPr>
            <a:xfrm>
              <a:off x="0" y="0"/>
              <a:ext cx="3809900" cy="320995"/>
            </a:xfrm>
            <a:custGeom>
              <a:avLst/>
              <a:gdLst/>
              <a:ahLst/>
              <a:cxnLst/>
              <a:rect l="l" t="t" r="r" b="b"/>
              <a:pathLst>
                <a:path w="3809900" h="320995">
                  <a:moveTo>
                    <a:pt x="0" y="0"/>
                  </a:moveTo>
                  <a:lnTo>
                    <a:pt x="3809900" y="0"/>
                  </a:lnTo>
                  <a:lnTo>
                    <a:pt x="3809900" y="320995"/>
                  </a:lnTo>
                  <a:lnTo>
                    <a:pt x="0" y="320995"/>
                  </a:lnTo>
                  <a:close/>
                </a:path>
              </a:pathLst>
            </a:custGeom>
            <a:solidFill>
              <a:srgbClr val="665784"/>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p:nvPr/>
        </p:nvGrpSpPr>
        <p:grpSpPr>
          <a:xfrm>
            <a:off x="0" y="10322642"/>
            <a:ext cx="7556500" cy="370758"/>
            <a:chOff x="0" y="0"/>
            <a:chExt cx="3809900" cy="237048"/>
          </a:xfrm>
        </p:grpSpPr>
        <p:sp>
          <p:nvSpPr>
            <p:cNvPr id="9" name="Freeform 9"/>
            <p:cNvSpPr/>
            <p:nvPr/>
          </p:nvSpPr>
          <p:spPr>
            <a:xfrm>
              <a:off x="0" y="0"/>
              <a:ext cx="3809900" cy="237048"/>
            </a:xfrm>
            <a:custGeom>
              <a:avLst/>
              <a:gdLst/>
              <a:ahLst/>
              <a:cxnLst/>
              <a:rect l="l" t="t" r="r" b="b"/>
              <a:pathLst>
                <a:path w="3809900" h="237048">
                  <a:moveTo>
                    <a:pt x="0" y="0"/>
                  </a:moveTo>
                  <a:lnTo>
                    <a:pt x="3809900" y="0"/>
                  </a:lnTo>
                  <a:lnTo>
                    <a:pt x="3809900" y="237048"/>
                  </a:lnTo>
                  <a:lnTo>
                    <a:pt x="0" y="237048"/>
                  </a:lnTo>
                  <a:close/>
                </a:path>
              </a:pathLst>
            </a:custGeom>
            <a:solidFill>
              <a:srgbClr val="F794B9"/>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11" name="Picture 11"/>
          <p:cNvPicPr>
            <a:picLocks noChangeAspect="1"/>
          </p:cNvPicPr>
          <p:nvPr/>
        </p:nvPicPr>
        <p:blipFill>
          <a:blip r:embed="rId2"/>
          <a:srcRect/>
          <a:stretch>
            <a:fillRect/>
          </a:stretch>
        </p:blipFill>
        <p:spPr>
          <a:xfrm>
            <a:off x="36000" y="72000"/>
            <a:ext cx="1596339" cy="500685"/>
          </a:xfrm>
          <a:prstGeom prst="rect">
            <a:avLst/>
          </a:prstGeom>
        </p:spPr>
      </p:pic>
      <p:pic>
        <p:nvPicPr>
          <p:cNvPr id="13" name="Picture 13"/>
          <p:cNvPicPr>
            <a:picLocks noChangeAspect="1"/>
          </p:cNvPicPr>
          <p:nvPr/>
        </p:nvPicPr>
        <p:blipFill>
          <a:blip r:embed="rId3"/>
          <a:srcRect/>
          <a:stretch>
            <a:fillRect/>
          </a:stretch>
        </p:blipFill>
        <p:spPr>
          <a:xfrm>
            <a:off x="177386" y="10360742"/>
            <a:ext cx="1346508" cy="282767"/>
          </a:xfrm>
          <a:prstGeom prst="rect">
            <a:avLst/>
          </a:prstGeom>
        </p:spPr>
      </p:pic>
      <p:grpSp>
        <p:nvGrpSpPr>
          <p:cNvPr id="14" name="Group 14"/>
          <p:cNvGrpSpPr/>
          <p:nvPr/>
        </p:nvGrpSpPr>
        <p:grpSpPr>
          <a:xfrm>
            <a:off x="470144" y="1791707"/>
            <a:ext cx="6704201" cy="659393"/>
            <a:chOff x="0" y="0"/>
            <a:chExt cx="5115447" cy="879191"/>
          </a:xfrm>
        </p:grpSpPr>
        <p:grpSp>
          <p:nvGrpSpPr>
            <p:cNvPr id="15" name="Group 15"/>
            <p:cNvGrpSpPr/>
            <p:nvPr/>
          </p:nvGrpSpPr>
          <p:grpSpPr>
            <a:xfrm>
              <a:off x="0" y="0"/>
              <a:ext cx="5115447" cy="879191"/>
              <a:chOff x="0" y="0"/>
              <a:chExt cx="1374946" cy="236312"/>
            </a:xfrm>
          </p:grpSpPr>
          <p:sp>
            <p:nvSpPr>
              <p:cNvPr id="16" name="Freeform 16"/>
              <p:cNvSpPr/>
              <p:nvPr/>
            </p:nvSpPr>
            <p:spPr>
              <a:xfrm>
                <a:off x="0" y="0"/>
                <a:ext cx="1374946" cy="236312"/>
              </a:xfrm>
              <a:custGeom>
                <a:avLst/>
                <a:gdLst/>
                <a:ahLst/>
                <a:cxnLst/>
                <a:rect l="l" t="t" r="r" b="b"/>
                <a:pathLst>
                  <a:path w="1374946" h="236312">
                    <a:moveTo>
                      <a:pt x="0" y="0"/>
                    </a:moveTo>
                    <a:lnTo>
                      <a:pt x="1374946" y="0"/>
                    </a:lnTo>
                    <a:lnTo>
                      <a:pt x="1374946" y="236312"/>
                    </a:lnTo>
                    <a:lnTo>
                      <a:pt x="0" y="236312"/>
                    </a:lnTo>
                    <a:close/>
                  </a:path>
                </a:pathLst>
              </a:custGeom>
              <a:solidFill>
                <a:srgbClr val="665784"/>
              </a:solidFill>
            </p:spPr>
            <p:txBody>
              <a:bodyPr/>
              <a:lstStyle/>
              <a:p>
                <a:endParaRPr lang="pt-PT" dirty="0"/>
              </a:p>
            </p:txBody>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8" name="TextBox 18"/>
            <p:cNvSpPr txBox="1"/>
            <p:nvPr/>
          </p:nvSpPr>
          <p:spPr>
            <a:xfrm>
              <a:off x="69493" y="213967"/>
              <a:ext cx="4954777" cy="448842"/>
            </a:xfrm>
            <a:prstGeom prst="rect">
              <a:avLst/>
            </a:prstGeom>
          </p:spPr>
          <p:txBody>
            <a:bodyPr lIns="0" tIns="0" rIns="0" bIns="0" rtlCol="0" anchor="t">
              <a:spAutoFit/>
            </a:bodyPr>
            <a:lstStyle/>
            <a:p>
              <a:pPr algn="ctr">
                <a:lnSpc>
                  <a:spcPts val="2659"/>
                </a:lnSpc>
                <a:spcBef>
                  <a:spcPct val="0"/>
                </a:spcBef>
              </a:pPr>
              <a:r>
                <a:rPr lang="en-US" sz="2000" dirty="0">
                  <a:solidFill>
                    <a:srgbClr val="FFFFFF"/>
                  </a:solidFill>
                  <a:latin typeface="Rajdhani Bold"/>
                </a:rPr>
                <a:t> </a:t>
              </a:r>
              <a:r>
                <a:rPr lang="en-US" dirty="0" err="1">
                  <a:solidFill>
                    <a:srgbClr val="FFFFFF"/>
                  </a:solidFill>
                  <a:latin typeface="Rajdhani Bold"/>
                </a:rPr>
                <a:t>Verbesserter</a:t>
              </a:r>
              <a:r>
                <a:rPr lang="en-US" dirty="0">
                  <a:solidFill>
                    <a:srgbClr val="FFFFFF"/>
                  </a:solidFill>
                  <a:latin typeface="Rajdhani Bold"/>
                </a:rPr>
                <a:t> </a:t>
              </a:r>
              <a:r>
                <a:rPr lang="en-US" dirty="0" err="1">
                  <a:solidFill>
                    <a:srgbClr val="FFFFFF"/>
                  </a:solidFill>
                  <a:latin typeface="Rajdhani Bold"/>
                </a:rPr>
                <a:t>Zugang</a:t>
              </a:r>
              <a:r>
                <a:rPr lang="en-US" dirty="0">
                  <a:solidFill>
                    <a:srgbClr val="FFFFFF"/>
                  </a:solidFill>
                  <a:latin typeface="Rajdhani Bold"/>
                </a:rPr>
                <a:t> </a:t>
              </a:r>
              <a:r>
                <a:rPr lang="de-DE" dirty="0">
                  <a:solidFill>
                    <a:srgbClr val="FFFFFF"/>
                  </a:solidFill>
                  <a:latin typeface="Rajdhani Bold"/>
                </a:rPr>
                <a:t>von Migrantinnen zu Arbeit und Bildung</a:t>
              </a:r>
              <a:endParaRPr lang="en-US" sz="2000" dirty="0">
                <a:solidFill>
                  <a:srgbClr val="FFFFFF"/>
                </a:solidFill>
                <a:latin typeface="Rajdhani Bold"/>
              </a:endParaRPr>
            </a:p>
          </p:txBody>
        </p:sp>
      </p:grpSp>
      <p:grpSp>
        <p:nvGrpSpPr>
          <p:cNvPr id="22" name="Group 22"/>
          <p:cNvGrpSpPr/>
          <p:nvPr/>
        </p:nvGrpSpPr>
        <p:grpSpPr>
          <a:xfrm>
            <a:off x="470144" y="7735307"/>
            <a:ext cx="6704201" cy="659393"/>
            <a:chOff x="0" y="0"/>
            <a:chExt cx="1467814" cy="236312"/>
          </a:xfrm>
        </p:grpSpPr>
        <p:sp>
          <p:nvSpPr>
            <p:cNvPr id="23" name="Freeform 23"/>
            <p:cNvSpPr/>
            <p:nvPr/>
          </p:nvSpPr>
          <p:spPr>
            <a:xfrm>
              <a:off x="0" y="0"/>
              <a:ext cx="1467814" cy="236312"/>
            </a:xfrm>
            <a:custGeom>
              <a:avLst/>
              <a:gdLst/>
              <a:ahLst/>
              <a:cxnLst/>
              <a:rect l="l" t="t" r="r" b="b"/>
              <a:pathLst>
                <a:path w="1467814" h="236312">
                  <a:moveTo>
                    <a:pt x="0" y="0"/>
                  </a:moveTo>
                  <a:lnTo>
                    <a:pt x="1467814" y="0"/>
                  </a:lnTo>
                  <a:lnTo>
                    <a:pt x="1467814" y="236312"/>
                  </a:lnTo>
                  <a:lnTo>
                    <a:pt x="0" y="236312"/>
                  </a:lnTo>
                  <a:close/>
                </a:path>
              </a:pathLst>
            </a:custGeom>
            <a:solidFill>
              <a:srgbClr val="665784"/>
            </a:solidFill>
          </p:spPr>
        </p:sp>
        <p:sp>
          <p:nvSpPr>
            <p:cNvPr id="24" name="TextBox 2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25" name="Group 25"/>
          <p:cNvGrpSpPr/>
          <p:nvPr/>
        </p:nvGrpSpPr>
        <p:grpSpPr>
          <a:xfrm>
            <a:off x="4818355" y="4966639"/>
            <a:ext cx="2355990" cy="697627"/>
            <a:chOff x="0" y="0"/>
            <a:chExt cx="859782" cy="236312"/>
          </a:xfrm>
        </p:grpSpPr>
        <p:sp>
          <p:nvSpPr>
            <p:cNvPr id="26" name="Freeform 26"/>
            <p:cNvSpPr/>
            <p:nvPr/>
          </p:nvSpPr>
          <p:spPr>
            <a:xfrm>
              <a:off x="0" y="0"/>
              <a:ext cx="859782" cy="236312"/>
            </a:xfrm>
            <a:custGeom>
              <a:avLst/>
              <a:gdLst/>
              <a:ahLst/>
              <a:cxnLst/>
              <a:rect l="l" t="t" r="r" b="b"/>
              <a:pathLst>
                <a:path w="859782" h="236312">
                  <a:moveTo>
                    <a:pt x="0" y="0"/>
                  </a:moveTo>
                  <a:lnTo>
                    <a:pt x="859782" y="0"/>
                  </a:lnTo>
                  <a:lnTo>
                    <a:pt x="859782" y="236312"/>
                  </a:lnTo>
                  <a:lnTo>
                    <a:pt x="0" y="236312"/>
                  </a:lnTo>
                  <a:close/>
                </a:path>
              </a:pathLst>
            </a:custGeom>
            <a:solidFill>
              <a:srgbClr val="665784"/>
            </a:solidFill>
          </p:spPr>
        </p:sp>
        <p:sp>
          <p:nvSpPr>
            <p:cNvPr id="27" name="TextBox 27"/>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8" name="TextBox 28"/>
          <p:cNvSpPr txBox="1"/>
          <p:nvPr/>
        </p:nvSpPr>
        <p:spPr>
          <a:xfrm>
            <a:off x="470144" y="816064"/>
            <a:ext cx="6757779" cy="956993"/>
          </a:xfrm>
          <a:prstGeom prst="rect">
            <a:avLst/>
          </a:prstGeom>
        </p:spPr>
        <p:txBody>
          <a:bodyPr wrap="square" lIns="0" tIns="0" rIns="0" bIns="0" rtlCol="0" anchor="t">
            <a:spAutoFit/>
          </a:bodyPr>
          <a:lstStyle/>
          <a:p>
            <a:pPr algn="ctr">
              <a:lnSpc>
                <a:spcPts val="3941"/>
              </a:lnSpc>
            </a:pPr>
            <a:r>
              <a:rPr lang="de-DE" sz="3600" dirty="0">
                <a:solidFill>
                  <a:srgbClr val="F794B9"/>
                </a:solidFill>
                <a:latin typeface="Rajdhani Bold Bold"/>
              </a:rPr>
              <a:t> </a:t>
            </a:r>
            <a:r>
              <a:rPr lang="de-DE" sz="2800" dirty="0">
                <a:solidFill>
                  <a:srgbClr val="F794B9"/>
                </a:solidFill>
                <a:latin typeface="Rajdhani Bold Bold"/>
              </a:rPr>
              <a:t>ARBEITS- UND BILDUNGSCHANCEN VON FRAUEN</a:t>
            </a:r>
            <a:endParaRPr lang="en-US" sz="2800" dirty="0">
              <a:solidFill>
                <a:srgbClr val="F794B9"/>
              </a:solidFill>
              <a:latin typeface="Rajdhani Bold Bold"/>
            </a:endParaRPr>
          </a:p>
        </p:txBody>
      </p:sp>
      <p:sp>
        <p:nvSpPr>
          <p:cNvPr id="29" name="TextBox 29"/>
          <p:cNvSpPr txBox="1"/>
          <p:nvPr/>
        </p:nvSpPr>
        <p:spPr>
          <a:xfrm>
            <a:off x="1632339" y="10436480"/>
            <a:ext cx="5585113" cy="147942"/>
          </a:xfrm>
          <a:prstGeom prst="rect">
            <a:avLst/>
          </a:prstGeom>
        </p:spPr>
        <p:txBody>
          <a:bodyPr lIns="0" tIns="0" rIns="0" bIns="0" rtlCol="0" anchor="t">
            <a:spAutoFit/>
          </a:bodyPr>
          <a:lstStyle/>
          <a:p>
            <a:pPr algn="ctr">
              <a:lnSpc>
                <a:spcPts val="612"/>
              </a:lnSpc>
              <a:spcBef>
                <a:spcPct val="0"/>
              </a:spcBef>
            </a:pPr>
            <a:r>
              <a:rPr lang="en-US" sz="527" spc="26">
                <a:solidFill>
                  <a:srgbClr val="FEFDFE"/>
                </a:solidFill>
                <a:latin typeface="Montserrat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30" name="TextBox 30"/>
          <p:cNvSpPr txBox="1"/>
          <p:nvPr/>
        </p:nvSpPr>
        <p:spPr>
          <a:xfrm>
            <a:off x="628438" y="2527205"/>
            <a:ext cx="6387612" cy="2409506"/>
          </a:xfrm>
          <a:prstGeom prst="rect">
            <a:avLst/>
          </a:prstGeom>
        </p:spPr>
        <p:txBody>
          <a:bodyPr wrap="square" lIns="0" tIns="0" rIns="0" bIns="0" rtlCol="0" anchor="t">
            <a:spAutoFit/>
          </a:bodyPr>
          <a:lstStyle/>
          <a:p>
            <a:pPr algn="just">
              <a:lnSpc>
                <a:spcPts val="1871"/>
              </a:lnSpc>
            </a:pPr>
            <a:r>
              <a:rPr lang="de-DE" sz="1100" dirty="0">
                <a:solidFill>
                  <a:srgbClr val="000000"/>
                </a:solidFill>
                <a:latin typeface="Quicksand"/>
              </a:rPr>
              <a:t>Das Erasmus+ Projekt Women‘s </a:t>
            </a:r>
            <a:r>
              <a:rPr lang="de-DE" sz="1100" dirty="0" err="1">
                <a:solidFill>
                  <a:srgbClr val="000000"/>
                </a:solidFill>
                <a:latin typeface="Quicksand"/>
              </a:rPr>
              <a:t>Opportunities</a:t>
            </a:r>
            <a:r>
              <a:rPr lang="de-DE" sz="1100" dirty="0">
                <a:solidFill>
                  <a:srgbClr val="000000"/>
                </a:solidFill>
                <a:latin typeface="Quicksand"/>
              </a:rPr>
              <a:t> </a:t>
            </a:r>
            <a:r>
              <a:rPr lang="de-DE" sz="1100" dirty="0" err="1">
                <a:solidFill>
                  <a:srgbClr val="000000"/>
                </a:solidFill>
                <a:latin typeface="Quicksand"/>
              </a:rPr>
              <a:t>for</a:t>
            </a:r>
            <a:r>
              <a:rPr lang="de-DE" sz="1100" dirty="0">
                <a:solidFill>
                  <a:srgbClr val="000000"/>
                </a:solidFill>
                <a:latin typeface="Quicksand"/>
              </a:rPr>
              <a:t> Work and Education (kurz: WOW-E) richtet sich an gering qualifizierte Migrantinnen in Europa und erprobt modellhaft Maßnahmen, die das Wissen sowie den Zugang zu Bildung und Arbeit verbessern sollen. Gering qualifizierte Migrantinnen sind im Vergleich zu männlichen Migranten häufiger nicht erwerbstätig oder in prekären Arbeitsverhältnissen beschäftigt. Oft sind sich migrantische Frauen ihrer eigenen Fähigkeiten und Chancen nicht bewusst, auch verhindern unzureichende oder ungeeignete Verfahren zur Anerkennung von Qualifikationen die Anerkennung informeller Fähigkeiten, die Migrantinnen bei der Arbeit einsetzen könnten. Darüber hinaus gibt es wenig adäquate Arbeitsmöglichkeiten, die interkulturelle Bedürfnisse sowie die Vereinbarkeit von Beruf und Familie berücksichtigen.</a:t>
            </a:r>
            <a:endParaRPr lang="en-US" sz="1100" dirty="0">
              <a:solidFill>
                <a:srgbClr val="000000"/>
              </a:solidFill>
              <a:latin typeface="Quicksand"/>
            </a:endParaRPr>
          </a:p>
        </p:txBody>
      </p:sp>
      <p:sp>
        <p:nvSpPr>
          <p:cNvPr id="31" name="TextBox 31"/>
          <p:cNvSpPr txBox="1"/>
          <p:nvPr/>
        </p:nvSpPr>
        <p:spPr>
          <a:xfrm>
            <a:off x="470144" y="4968020"/>
            <a:ext cx="4041655" cy="697627"/>
          </a:xfrm>
          <a:prstGeom prst="rect">
            <a:avLst/>
          </a:prstGeom>
          <a:solidFill>
            <a:srgbClr val="665784"/>
          </a:solidFill>
        </p:spPr>
        <p:txBody>
          <a:bodyPr wrap="square" lIns="0" tIns="0" rIns="0" bIns="0" rtlCol="0" anchor="t">
            <a:spAutoFit/>
          </a:bodyPr>
          <a:lstStyle/>
          <a:p>
            <a:pPr>
              <a:lnSpc>
                <a:spcPts val="2799"/>
              </a:lnSpc>
              <a:spcBef>
                <a:spcPct val="0"/>
              </a:spcBef>
            </a:pPr>
            <a:endParaRPr lang="en-US" dirty="0">
              <a:solidFill>
                <a:srgbClr val="FFFFFF"/>
              </a:solidFill>
              <a:latin typeface="Rajdhani Bold"/>
            </a:endParaRPr>
          </a:p>
          <a:p>
            <a:pPr>
              <a:lnSpc>
                <a:spcPts val="2799"/>
              </a:lnSpc>
              <a:spcBef>
                <a:spcPct val="0"/>
              </a:spcBef>
            </a:pPr>
            <a:endParaRPr lang="en-US" dirty="0">
              <a:solidFill>
                <a:srgbClr val="FFFFFF"/>
              </a:solidFill>
              <a:latin typeface="Rajdhani Bold"/>
            </a:endParaRPr>
          </a:p>
        </p:txBody>
      </p:sp>
      <p:sp>
        <p:nvSpPr>
          <p:cNvPr id="32" name="TextBox 32"/>
          <p:cNvSpPr txBox="1"/>
          <p:nvPr/>
        </p:nvSpPr>
        <p:spPr>
          <a:xfrm>
            <a:off x="440504" y="5751775"/>
            <a:ext cx="4556946" cy="1910716"/>
          </a:xfrm>
          <a:prstGeom prst="rect">
            <a:avLst/>
          </a:prstGeom>
        </p:spPr>
        <p:txBody>
          <a:bodyPr wrap="square" lIns="0" tIns="0" rIns="0" bIns="0" rtlCol="0" anchor="t">
            <a:spAutoFit/>
          </a:bodyPr>
          <a:lstStyle/>
          <a:p>
            <a:pPr marL="322580" lvl="1" indent="-171450">
              <a:lnSpc>
                <a:spcPct val="150000"/>
              </a:lnSpc>
              <a:buFont typeface="Arial" panose="020B0604020202020204" pitchFamily="34" charset="0"/>
              <a:buChar char="•"/>
            </a:pPr>
            <a:r>
              <a:rPr lang="de-DE" sz="1050" dirty="0">
                <a:solidFill>
                  <a:srgbClr val="000000"/>
                </a:solidFill>
                <a:latin typeface="Quicksand"/>
              </a:rPr>
              <a:t>Erprobung von Instrumenten zur Kompetenzfeststellung </a:t>
            </a:r>
          </a:p>
          <a:p>
            <a:pPr marL="322580" lvl="1" indent="-171450">
              <a:lnSpc>
                <a:spcPct val="150000"/>
              </a:lnSpc>
              <a:buFont typeface="Arial" panose="020B0604020202020204" pitchFamily="34" charset="0"/>
              <a:buChar char="•"/>
            </a:pPr>
            <a:r>
              <a:rPr lang="de-DE" sz="1050" dirty="0">
                <a:solidFill>
                  <a:srgbClr val="000000"/>
                </a:solidFill>
                <a:latin typeface="Quicksand"/>
              </a:rPr>
              <a:t>Entwicklung eines Modells zur kultur- und gendersensiblen Berufsberatung</a:t>
            </a:r>
          </a:p>
          <a:p>
            <a:pPr marL="322580" lvl="1" indent="-171450">
              <a:lnSpc>
                <a:spcPct val="150000"/>
              </a:lnSpc>
              <a:buFont typeface="Arial" panose="020B0604020202020204" pitchFamily="34" charset="0"/>
              <a:buChar char="•"/>
            </a:pPr>
            <a:r>
              <a:rPr lang="de-DE" sz="1050" dirty="0">
                <a:solidFill>
                  <a:srgbClr val="000000"/>
                </a:solidFill>
                <a:latin typeface="Quicksand"/>
              </a:rPr>
              <a:t>Entwicklung von Instrumente, die  für den Aufbau von </a:t>
            </a:r>
          </a:p>
          <a:p>
            <a:pPr marL="151130" lvl="1">
              <a:lnSpc>
                <a:spcPct val="150000"/>
              </a:lnSpc>
            </a:pPr>
            <a:r>
              <a:rPr lang="de-DE" sz="1050" dirty="0">
                <a:solidFill>
                  <a:srgbClr val="000000"/>
                </a:solidFill>
                <a:latin typeface="Quicksand"/>
              </a:rPr>
              <a:t>     Fähigkeiten im Arbeitsleben nützlich sind</a:t>
            </a:r>
          </a:p>
          <a:p>
            <a:pPr marL="322580" lvl="1" indent="-171450">
              <a:lnSpc>
                <a:spcPct val="150000"/>
              </a:lnSpc>
              <a:buFont typeface="Arial" panose="020B0604020202020204" pitchFamily="34" charset="0"/>
              <a:buChar char="•"/>
            </a:pPr>
            <a:r>
              <a:rPr lang="de-DE" sz="1050" dirty="0">
                <a:solidFill>
                  <a:srgbClr val="000000"/>
                </a:solidFill>
                <a:latin typeface="Quicksand"/>
              </a:rPr>
              <a:t>Zusammenarbeit und Unterstützung von  Arbeitgebern </a:t>
            </a:r>
          </a:p>
          <a:p>
            <a:pPr marL="151130" lvl="1">
              <a:lnSpc>
                <a:spcPct val="150000"/>
              </a:lnSpc>
            </a:pPr>
            <a:r>
              <a:rPr lang="de-DE" sz="1050" dirty="0">
                <a:solidFill>
                  <a:srgbClr val="000000"/>
                </a:solidFill>
                <a:latin typeface="Quicksand"/>
              </a:rPr>
              <a:t>     um gering qualifizierte Migrantinnen als neue Zielgruppe </a:t>
            </a:r>
          </a:p>
          <a:p>
            <a:pPr marL="151130" lvl="1">
              <a:lnSpc>
                <a:spcPct val="150000"/>
              </a:lnSpc>
            </a:pPr>
            <a:r>
              <a:rPr lang="de-DE" sz="1050" dirty="0">
                <a:solidFill>
                  <a:srgbClr val="000000"/>
                </a:solidFill>
                <a:latin typeface="Quicksand"/>
              </a:rPr>
              <a:t>     zu identifizieren</a:t>
            </a:r>
            <a:endParaRPr lang="en-US" sz="1050" dirty="0">
              <a:solidFill>
                <a:srgbClr val="000000"/>
              </a:solidFill>
              <a:latin typeface="Quicksand"/>
            </a:endParaRPr>
          </a:p>
        </p:txBody>
      </p:sp>
      <p:sp>
        <p:nvSpPr>
          <p:cNvPr id="34" name="TextBox 34"/>
          <p:cNvSpPr txBox="1"/>
          <p:nvPr/>
        </p:nvSpPr>
        <p:spPr>
          <a:xfrm>
            <a:off x="942033" y="7858903"/>
            <a:ext cx="3450931" cy="367408"/>
          </a:xfrm>
          <a:prstGeom prst="rect">
            <a:avLst/>
          </a:prstGeom>
        </p:spPr>
        <p:txBody>
          <a:bodyPr lIns="0" tIns="0" rIns="0" bIns="0" rtlCol="0" anchor="t">
            <a:spAutoFit/>
          </a:bodyPr>
          <a:lstStyle/>
          <a:p>
            <a:pPr>
              <a:lnSpc>
                <a:spcPts val="3079"/>
              </a:lnSpc>
              <a:spcBef>
                <a:spcPct val="0"/>
              </a:spcBef>
            </a:pPr>
            <a:r>
              <a:rPr lang="de-DE" dirty="0">
                <a:solidFill>
                  <a:srgbClr val="FFFFFF"/>
                </a:solidFill>
                <a:latin typeface="Rajdhani Bold"/>
              </a:rPr>
              <a:t>Was wir bis jetzt getan haben</a:t>
            </a:r>
            <a:endParaRPr lang="en-US" dirty="0">
              <a:solidFill>
                <a:srgbClr val="FFFFFF"/>
              </a:solidFill>
              <a:latin typeface="Rajdhani Bold"/>
            </a:endParaRPr>
          </a:p>
        </p:txBody>
      </p:sp>
      <p:sp>
        <p:nvSpPr>
          <p:cNvPr id="35" name="TextBox 35"/>
          <p:cNvSpPr txBox="1"/>
          <p:nvPr/>
        </p:nvSpPr>
        <p:spPr>
          <a:xfrm>
            <a:off x="4785466" y="5012816"/>
            <a:ext cx="2300890" cy="553998"/>
          </a:xfrm>
          <a:prstGeom prst="rect">
            <a:avLst/>
          </a:prstGeom>
        </p:spPr>
        <p:txBody>
          <a:bodyPr wrap="square" lIns="0" tIns="0" rIns="0" bIns="0" rtlCol="0" anchor="t">
            <a:spAutoFit/>
          </a:bodyPr>
          <a:lstStyle/>
          <a:p>
            <a:pPr algn="r">
              <a:spcBef>
                <a:spcPct val="0"/>
              </a:spcBef>
            </a:pPr>
            <a:r>
              <a:rPr lang="en-US" dirty="0" err="1">
                <a:solidFill>
                  <a:srgbClr val="FFFFFF"/>
                </a:solidFill>
                <a:latin typeface="Rajdhani Bold"/>
              </a:rPr>
              <a:t>Europäische</a:t>
            </a:r>
            <a:r>
              <a:rPr lang="en-US" dirty="0">
                <a:solidFill>
                  <a:srgbClr val="FFFFFF"/>
                </a:solidFill>
                <a:latin typeface="Rajdhani Bold"/>
              </a:rPr>
              <a:t> </a:t>
            </a:r>
          </a:p>
          <a:p>
            <a:pPr algn="r">
              <a:spcBef>
                <a:spcPct val="0"/>
              </a:spcBef>
            </a:pPr>
            <a:r>
              <a:rPr lang="en-US" dirty="0" err="1">
                <a:solidFill>
                  <a:srgbClr val="FFFFFF"/>
                </a:solidFill>
                <a:latin typeface="Rajdhani Bold"/>
              </a:rPr>
              <a:t>Partner:innen</a:t>
            </a:r>
            <a:endParaRPr lang="en-US" dirty="0">
              <a:solidFill>
                <a:srgbClr val="FFFFFF"/>
              </a:solidFill>
              <a:latin typeface="Rajdhani Bold"/>
            </a:endParaRPr>
          </a:p>
        </p:txBody>
      </p:sp>
      <p:sp>
        <p:nvSpPr>
          <p:cNvPr id="36" name="TextBox 36"/>
          <p:cNvSpPr txBox="1"/>
          <p:nvPr/>
        </p:nvSpPr>
        <p:spPr>
          <a:xfrm>
            <a:off x="4511798" y="5836326"/>
            <a:ext cx="2596933" cy="1661993"/>
          </a:xfrm>
          <a:prstGeom prst="rect">
            <a:avLst/>
          </a:prstGeom>
        </p:spPr>
        <p:txBody>
          <a:bodyPr wrap="square" lIns="0" tIns="0" rIns="0" bIns="0" rtlCol="0" anchor="t">
            <a:spAutoFit/>
          </a:bodyPr>
          <a:lstStyle/>
          <a:p>
            <a:pPr algn="r">
              <a:lnSpc>
                <a:spcPct val="150000"/>
              </a:lnSpc>
            </a:pPr>
            <a:r>
              <a:rPr lang="en-US" sz="1200" dirty="0" err="1">
                <a:solidFill>
                  <a:schemeClr val="bg1">
                    <a:lumMod val="50000"/>
                  </a:schemeClr>
                </a:solidFill>
                <a:latin typeface="Quicksand"/>
              </a:rPr>
              <a:t>Finnland</a:t>
            </a:r>
            <a:r>
              <a:rPr lang="en-US" sz="1200" dirty="0">
                <a:solidFill>
                  <a:schemeClr val="bg1">
                    <a:lumMod val="50000"/>
                  </a:schemeClr>
                </a:solidFill>
                <a:latin typeface="Quicksand"/>
              </a:rPr>
              <a:t>, Spring House</a:t>
            </a:r>
            <a:r>
              <a:rPr lang="en-US" sz="1200" dirty="0">
                <a:solidFill>
                  <a:schemeClr val="bg1">
                    <a:lumMod val="50000"/>
                  </a:schemeClr>
                </a:solidFill>
                <a:latin typeface="Wingdings" panose="05000000000000000000" pitchFamily="2" charset="2"/>
              </a:rPr>
              <a:t> O</a:t>
            </a:r>
            <a:endParaRPr lang="en-US" sz="1200" dirty="0">
              <a:solidFill>
                <a:schemeClr val="bg1">
                  <a:lumMod val="50000"/>
                </a:schemeClr>
              </a:solidFill>
              <a:latin typeface="Quicksand"/>
            </a:endParaRPr>
          </a:p>
          <a:p>
            <a:pPr algn="r">
              <a:lnSpc>
                <a:spcPct val="150000"/>
              </a:lnSpc>
            </a:pPr>
            <a:r>
              <a:rPr lang="en-US" sz="1200" dirty="0">
                <a:solidFill>
                  <a:schemeClr val="bg1">
                    <a:lumMod val="50000"/>
                  </a:schemeClr>
                </a:solidFill>
                <a:latin typeface="Quicksand"/>
              </a:rPr>
              <a:t>Deutschland, </a:t>
            </a:r>
            <a:r>
              <a:rPr lang="en-US" sz="1200" dirty="0" err="1" smtClean="0">
                <a:solidFill>
                  <a:schemeClr val="bg1">
                    <a:lumMod val="50000"/>
                  </a:schemeClr>
                </a:solidFill>
                <a:latin typeface="Quicksand"/>
              </a:rPr>
              <a:t>bildungsmarkt</a:t>
            </a:r>
            <a:r>
              <a:rPr lang="en-US" sz="1200" dirty="0" smtClean="0">
                <a:solidFill>
                  <a:schemeClr val="bg1">
                    <a:lumMod val="50000"/>
                  </a:schemeClr>
                </a:solidFill>
                <a:latin typeface="Quicksand"/>
              </a:rPr>
              <a:t> </a:t>
            </a:r>
            <a:r>
              <a:rPr lang="en-US" sz="1200" dirty="0" err="1" smtClean="0">
                <a:solidFill>
                  <a:schemeClr val="bg1">
                    <a:lumMod val="50000"/>
                  </a:schemeClr>
                </a:solidFill>
                <a:latin typeface="Quicksand"/>
              </a:rPr>
              <a:t>e.v</a:t>
            </a:r>
            <a:r>
              <a:rPr lang="en-US" sz="1200" dirty="0" smtClean="0">
                <a:solidFill>
                  <a:schemeClr val="bg1">
                    <a:lumMod val="50000"/>
                  </a:schemeClr>
                </a:solidFill>
                <a:latin typeface="Quicksand"/>
              </a:rPr>
              <a:t>. </a:t>
            </a:r>
            <a:r>
              <a:rPr lang="en-US" sz="1200" dirty="0">
                <a:solidFill>
                  <a:schemeClr val="bg1">
                    <a:lumMod val="50000"/>
                  </a:schemeClr>
                </a:solidFill>
                <a:latin typeface="Wingdings" panose="05000000000000000000" pitchFamily="2" charset="2"/>
              </a:rPr>
              <a:t>O</a:t>
            </a:r>
            <a:endParaRPr lang="en-US" sz="1200" dirty="0">
              <a:solidFill>
                <a:schemeClr val="bg1">
                  <a:lumMod val="50000"/>
                </a:schemeClr>
              </a:solidFill>
              <a:latin typeface="Quicksand"/>
            </a:endParaRPr>
          </a:p>
          <a:p>
            <a:pPr algn="r">
              <a:lnSpc>
                <a:spcPct val="150000"/>
              </a:lnSpc>
            </a:pPr>
            <a:r>
              <a:rPr lang="en-US" sz="1200" dirty="0">
                <a:solidFill>
                  <a:schemeClr val="bg1">
                    <a:lumMod val="50000"/>
                  </a:schemeClr>
                </a:solidFill>
                <a:latin typeface="Quicksand"/>
              </a:rPr>
              <a:t>Deutschland, </a:t>
            </a:r>
            <a:r>
              <a:rPr lang="en-US" sz="1200" dirty="0" err="1">
                <a:solidFill>
                  <a:schemeClr val="bg1">
                    <a:lumMod val="50000"/>
                  </a:schemeClr>
                </a:solidFill>
                <a:latin typeface="Quicksand"/>
              </a:rPr>
              <a:t>spx</a:t>
            </a:r>
            <a:r>
              <a:rPr lang="en-US" sz="1200" dirty="0">
                <a:solidFill>
                  <a:schemeClr val="bg1">
                    <a:lumMod val="50000"/>
                  </a:schemeClr>
                </a:solidFill>
                <a:latin typeface="Quicksand"/>
              </a:rPr>
              <a:t> consult</a:t>
            </a:r>
            <a:r>
              <a:rPr lang="en-US" sz="1200" dirty="0">
                <a:solidFill>
                  <a:schemeClr val="bg1">
                    <a:lumMod val="50000"/>
                  </a:schemeClr>
                </a:solidFill>
                <a:latin typeface="Wingdings" panose="05000000000000000000" pitchFamily="2" charset="2"/>
              </a:rPr>
              <a:t> O</a:t>
            </a:r>
            <a:endParaRPr lang="en-US" sz="1200" dirty="0">
              <a:solidFill>
                <a:schemeClr val="bg1">
                  <a:lumMod val="50000"/>
                </a:schemeClr>
              </a:solidFill>
              <a:latin typeface="Quicksand"/>
            </a:endParaRPr>
          </a:p>
          <a:p>
            <a:pPr algn="r">
              <a:lnSpc>
                <a:spcPct val="150000"/>
              </a:lnSpc>
            </a:pPr>
            <a:r>
              <a:rPr lang="en-US" sz="1200" dirty="0">
                <a:solidFill>
                  <a:schemeClr val="bg1">
                    <a:lumMod val="50000"/>
                  </a:schemeClr>
                </a:solidFill>
                <a:latin typeface="Quicksand"/>
              </a:rPr>
              <a:t>Island, </a:t>
            </a:r>
            <a:r>
              <a:rPr lang="en-US" sz="1200" dirty="0" err="1">
                <a:solidFill>
                  <a:schemeClr val="bg1">
                    <a:lumMod val="50000"/>
                  </a:schemeClr>
                </a:solidFill>
                <a:latin typeface="Quicksand"/>
              </a:rPr>
              <a:t>Mímir</a:t>
            </a:r>
            <a:r>
              <a:rPr lang="en-US" sz="1200" dirty="0">
                <a:solidFill>
                  <a:schemeClr val="bg1">
                    <a:lumMod val="50000"/>
                  </a:schemeClr>
                </a:solidFill>
                <a:latin typeface="Wingdings" panose="05000000000000000000" pitchFamily="2" charset="2"/>
              </a:rPr>
              <a:t> O</a:t>
            </a:r>
            <a:endParaRPr lang="en-US" sz="1200" dirty="0">
              <a:solidFill>
                <a:schemeClr val="bg1">
                  <a:lumMod val="50000"/>
                </a:schemeClr>
              </a:solidFill>
              <a:latin typeface="Quicksand"/>
            </a:endParaRPr>
          </a:p>
          <a:p>
            <a:pPr algn="r">
              <a:lnSpc>
                <a:spcPct val="150000"/>
              </a:lnSpc>
            </a:pPr>
            <a:r>
              <a:rPr lang="en-US" sz="1200" dirty="0">
                <a:solidFill>
                  <a:schemeClr val="bg1">
                    <a:lumMod val="50000"/>
                  </a:schemeClr>
                </a:solidFill>
                <a:latin typeface="Quicksand"/>
              </a:rPr>
              <a:t>Portugal, AEVA</a:t>
            </a:r>
            <a:r>
              <a:rPr lang="en-US" sz="1200" dirty="0">
                <a:solidFill>
                  <a:schemeClr val="bg1">
                    <a:lumMod val="50000"/>
                  </a:schemeClr>
                </a:solidFill>
                <a:latin typeface="Wingdings" panose="05000000000000000000" pitchFamily="2" charset="2"/>
              </a:rPr>
              <a:t> O</a:t>
            </a:r>
            <a:endParaRPr lang="en-US" sz="1200" dirty="0">
              <a:solidFill>
                <a:schemeClr val="bg1">
                  <a:lumMod val="50000"/>
                </a:schemeClr>
              </a:solidFill>
              <a:latin typeface="Quicksand"/>
            </a:endParaRPr>
          </a:p>
          <a:p>
            <a:pPr algn="r">
              <a:lnSpc>
                <a:spcPct val="150000"/>
              </a:lnSpc>
            </a:pPr>
            <a:r>
              <a:rPr lang="en-US" sz="1200" dirty="0" err="1">
                <a:solidFill>
                  <a:schemeClr val="bg1">
                    <a:lumMod val="50000"/>
                  </a:schemeClr>
                </a:solidFill>
                <a:latin typeface="Quicksand"/>
              </a:rPr>
              <a:t>Frankreich</a:t>
            </a:r>
            <a:r>
              <a:rPr lang="en-US" sz="1200" dirty="0">
                <a:solidFill>
                  <a:schemeClr val="bg1">
                    <a:lumMod val="50000"/>
                  </a:schemeClr>
                </a:solidFill>
                <a:latin typeface="Quicksand"/>
              </a:rPr>
              <a:t>, </a:t>
            </a:r>
            <a:r>
              <a:rPr lang="en-US" sz="1200" dirty="0" err="1">
                <a:solidFill>
                  <a:schemeClr val="bg1">
                    <a:lumMod val="50000"/>
                  </a:schemeClr>
                </a:solidFill>
                <a:latin typeface="Quicksand"/>
              </a:rPr>
              <a:t>Accentonic</a:t>
            </a:r>
            <a:r>
              <a:rPr lang="en-US" sz="1200" dirty="0">
                <a:solidFill>
                  <a:schemeClr val="bg1">
                    <a:lumMod val="50000"/>
                  </a:schemeClr>
                </a:solidFill>
                <a:latin typeface="Wingdings" panose="05000000000000000000" pitchFamily="2" charset="2"/>
              </a:rPr>
              <a:t> O</a:t>
            </a:r>
            <a:endParaRPr lang="en-US" sz="1200" dirty="0">
              <a:solidFill>
                <a:schemeClr val="bg1">
                  <a:lumMod val="50000"/>
                </a:schemeClr>
              </a:solidFill>
              <a:latin typeface="Quicksand"/>
            </a:endParaRPr>
          </a:p>
        </p:txBody>
      </p:sp>
      <p:sp>
        <p:nvSpPr>
          <p:cNvPr id="37" name="TextBox 37"/>
          <p:cNvSpPr txBox="1"/>
          <p:nvPr/>
        </p:nvSpPr>
        <p:spPr>
          <a:xfrm>
            <a:off x="455256" y="8375513"/>
            <a:ext cx="6653476" cy="2144177"/>
          </a:xfrm>
          <a:prstGeom prst="rect">
            <a:avLst/>
          </a:prstGeom>
        </p:spPr>
        <p:txBody>
          <a:bodyPr wrap="square" lIns="0" tIns="0" rIns="0" bIns="0" rtlCol="0" anchor="t">
            <a:spAutoFit/>
          </a:bodyPr>
          <a:lstStyle/>
          <a:p>
            <a:pPr marL="280669" lvl="1" indent="-140335">
              <a:lnSpc>
                <a:spcPct val="150000"/>
              </a:lnSpc>
              <a:buFont typeface="Arial"/>
              <a:buChar char="•"/>
            </a:pPr>
            <a:r>
              <a:rPr lang="de-DE" sz="1100" dirty="0">
                <a:solidFill>
                  <a:srgbClr val="000000"/>
                </a:solidFill>
                <a:latin typeface="Quicksand"/>
              </a:rPr>
              <a:t>1. transnationales Treffen im Mai 2022 in Berlin: Vereinbarung der Projektziele, Erarbeitung eines gemeinsamen Arbeitsverständnisses sowie erste Erhebungen zur Zielgruppe</a:t>
            </a:r>
          </a:p>
          <a:p>
            <a:pPr marL="280669" lvl="1" indent="-140335">
              <a:lnSpc>
                <a:spcPct val="150000"/>
              </a:lnSpc>
              <a:buFont typeface="Arial"/>
              <a:buChar char="•"/>
            </a:pPr>
            <a:r>
              <a:rPr lang="de-DE" sz="1100" dirty="0">
                <a:solidFill>
                  <a:srgbClr val="000000"/>
                </a:solidFill>
                <a:latin typeface="Quicksand"/>
              </a:rPr>
              <a:t>Überblick von Angeboten/Formaten zu Kompetenzerfassung – und </a:t>
            </a:r>
            <a:r>
              <a:rPr lang="de-DE" sz="1100" dirty="0" err="1">
                <a:solidFill>
                  <a:srgbClr val="000000"/>
                </a:solidFill>
                <a:latin typeface="Quicksand"/>
              </a:rPr>
              <a:t>bewertung</a:t>
            </a:r>
            <a:r>
              <a:rPr lang="de-DE" sz="1100" dirty="0">
                <a:solidFill>
                  <a:srgbClr val="000000"/>
                </a:solidFill>
                <a:latin typeface="Quicksand"/>
              </a:rPr>
              <a:t>, Berufsberatung, Workshops und Kooperationen mit Arbeitgebern aus den europäischen Partnerändern</a:t>
            </a:r>
          </a:p>
          <a:p>
            <a:pPr marL="280669" lvl="1" indent="-140335">
              <a:lnSpc>
                <a:spcPct val="150000"/>
              </a:lnSpc>
              <a:buFont typeface="Arial"/>
              <a:buChar char="•"/>
            </a:pPr>
            <a:r>
              <a:rPr lang="de-DE" sz="1100" dirty="0">
                <a:solidFill>
                  <a:srgbClr val="000000"/>
                </a:solidFill>
                <a:latin typeface="Quicksand"/>
              </a:rPr>
              <a:t>2. transnationale Treffen in Helsinki fand im September 2022 statt</a:t>
            </a:r>
            <a:endParaRPr lang="en-US" sz="1100" dirty="0">
              <a:solidFill>
                <a:srgbClr val="000000"/>
              </a:solidFill>
              <a:latin typeface="Quicksand"/>
            </a:endParaRPr>
          </a:p>
          <a:p>
            <a:pPr marL="280669" lvl="1" indent="-140335">
              <a:lnSpc>
                <a:spcPct val="150000"/>
              </a:lnSpc>
              <a:buFont typeface="Arial"/>
              <a:buChar char="•"/>
            </a:pPr>
            <a:r>
              <a:rPr lang="de-DE" sz="1100" dirty="0" smtClean="0">
                <a:solidFill>
                  <a:srgbClr val="000000"/>
                </a:solidFill>
                <a:latin typeface="Quicksand"/>
              </a:rPr>
              <a:t>Arbeitgeberbefragung zur Thematik (im </a:t>
            </a:r>
            <a:r>
              <a:rPr lang="de-DE" sz="1100" dirty="0">
                <a:solidFill>
                  <a:srgbClr val="000000"/>
                </a:solidFill>
                <a:latin typeface="Quicksand"/>
              </a:rPr>
              <a:t>Herbst 2022 in allen </a:t>
            </a:r>
            <a:r>
              <a:rPr lang="de-DE" sz="1100" dirty="0" smtClean="0">
                <a:solidFill>
                  <a:srgbClr val="000000"/>
                </a:solidFill>
                <a:latin typeface="Quicksand"/>
              </a:rPr>
              <a:t>Partnerländern)</a:t>
            </a:r>
          </a:p>
          <a:p>
            <a:pPr marL="280669" lvl="1" indent="-140335">
              <a:lnSpc>
                <a:spcPct val="150000"/>
              </a:lnSpc>
              <a:buFont typeface="Arial"/>
              <a:buChar char="•"/>
            </a:pPr>
            <a:r>
              <a:rPr lang="de-DE" sz="1100" dirty="0" smtClean="0">
                <a:solidFill>
                  <a:srgbClr val="000000"/>
                </a:solidFill>
                <a:latin typeface="Quicksand"/>
              </a:rPr>
              <a:t>Kontakt Berlin: </a:t>
            </a:r>
            <a:r>
              <a:rPr lang="de-DE" sz="1100" dirty="0" err="1" smtClean="0">
                <a:solidFill>
                  <a:srgbClr val="000000"/>
                </a:solidFill>
                <a:latin typeface="Quicksand"/>
              </a:rPr>
              <a:t>bildungsmarkt</a:t>
            </a:r>
            <a:r>
              <a:rPr lang="de-DE" sz="1100" dirty="0" smtClean="0">
                <a:solidFill>
                  <a:srgbClr val="000000"/>
                </a:solidFill>
                <a:latin typeface="Quicksand"/>
              </a:rPr>
              <a:t> </a:t>
            </a:r>
            <a:r>
              <a:rPr lang="de-DE" sz="1100" dirty="0" err="1" smtClean="0">
                <a:solidFill>
                  <a:srgbClr val="000000"/>
                </a:solidFill>
                <a:latin typeface="Quicksand"/>
              </a:rPr>
              <a:t>e.v.</a:t>
            </a:r>
            <a:r>
              <a:rPr lang="de-DE" sz="1100" dirty="0" smtClean="0">
                <a:solidFill>
                  <a:srgbClr val="000000"/>
                </a:solidFill>
                <a:latin typeface="Quicksand"/>
              </a:rPr>
              <a:t> 030 397391 88	</a:t>
            </a:r>
            <a:r>
              <a:rPr lang="de-DE" sz="1100" dirty="0" err="1" smtClean="0">
                <a:solidFill>
                  <a:srgbClr val="000000"/>
                </a:solidFill>
                <a:latin typeface="Quicksand"/>
              </a:rPr>
              <a:t>spx</a:t>
            </a:r>
            <a:r>
              <a:rPr lang="de-DE" sz="1100" dirty="0" smtClean="0">
                <a:solidFill>
                  <a:srgbClr val="000000"/>
                </a:solidFill>
                <a:latin typeface="Quicksand"/>
              </a:rPr>
              <a:t> </a:t>
            </a:r>
            <a:r>
              <a:rPr lang="de-DE" sz="1100" dirty="0" err="1" smtClean="0">
                <a:solidFill>
                  <a:srgbClr val="000000"/>
                </a:solidFill>
                <a:latin typeface="Quicksand"/>
              </a:rPr>
              <a:t>consult</a:t>
            </a:r>
            <a:r>
              <a:rPr lang="de-DE" sz="1100" smtClean="0">
                <a:solidFill>
                  <a:srgbClr val="000000"/>
                </a:solidFill>
                <a:latin typeface="Quicksand"/>
              </a:rPr>
              <a:t>: 030 </a:t>
            </a:r>
            <a:r>
              <a:rPr lang="de-DE" sz="1100" dirty="0">
                <a:solidFill>
                  <a:srgbClr val="000000"/>
                </a:solidFill>
                <a:latin typeface="Quicksand"/>
              </a:rPr>
              <a:t>69 00 85 43</a:t>
            </a:r>
            <a:r>
              <a:rPr lang="de-DE" dirty="0"/>
              <a:t>    </a:t>
            </a:r>
            <a:endParaRPr lang="de-DE" sz="1100" dirty="0">
              <a:solidFill>
                <a:srgbClr val="000000"/>
              </a:solidFill>
              <a:latin typeface="Quicksand"/>
            </a:endParaRPr>
          </a:p>
          <a:p>
            <a:pPr marL="280669" lvl="1" indent="-140335" algn="just">
              <a:lnSpc>
                <a:spcPts val="1598"/>
              </a:lnSpc>
              <a:buFont typeface="Arial"/>
              <a:buChar char="•"/>
            </a:pPr>
            <a:endParaRPr lang="en-US" sz="1300" dirty="0">
              <a:solidFill>
                <a:srgbClr val="000000"/>
              </a:solidFill>
              <a:latin typeface="Quicksand"/>
            </a:endParaRPr>
          </a:p>
        </p:txBody>
      </p:sp>
      <p:sp>
        <p:nvSpPr>
          <p:cNvPr id="38" name="TextBox 38"/>
          <p:cNvSpPr txBox="1"/>
          <p:nvPr/>
        </p:nvSpPr>
        <p:spPr>
          <a:xfrm>
            <a:off x="3806202" y="302259"/>
            <a:ext cx="1245874" cy="396241"/>
          </a:xfrm>
          <a:prstGeom prst="rect">
            <a:avLst/>
          </a:prstGeom>
        </p:spPr>
        <p:txBody>
          <a:bodyPr lIns="0" tIns="0" rIns="0" bIns="0" rtlCol="0" anchor="t">
            <a:spAutoFit/>
          </a:bodyPr>
          <a:lstStyle/>
          <a:p>
            <a:pPr algn="r">
              <a:lnSpc>
                <a:spcPts val="3359"/>
              </a:lnSpc>
              <a:spcBef>
                <a:spcPct val="0"/>
              </a:spcBef>
            </a:pPr>
            <a:r>
              <a:rPr lang="en-US" sz="2399" dirty="0">
                <a:solidFill>
                  <a:srgbClr val="FFFFFF"/>
                </a:solidFill>
                <a:latin typeface="Rajdhani Bold"/>
              </a:rPr>
              <a:t>Follow us</a:t>
            </a:r>
          </a:p>
        </p:txBody>
      </p:sp>
      <p:sp>
        <p:nvSpPr>
          <p:cNvPr id="39" name="TextBox 39"/>
          <p:cNvSpPr txBox="1"/>
          <p:nvPr/>
        </p:nvSpPr>
        <p:spPr>
          <a:xfrm>
            <a:off x="4997450" y="422580"/>
            <a:ext cx="2484597" cy="199720"/>
          </a:xfrm>
          <a:prstGeom prst="rect">
            <a:avLst/>
          </a:prstGeom>
        </p:spPr>
        <p:txBody>
          <a:bodyPr wrap="square" lIns="0" tIns="0" rIns="0" bIns="0" rtlCol="0" anchor="t">
            <a:spAutoFit/>
          </a:bodyPr>
          <a:lstStyle/>
          <a:p>
            <a:pPr algn="ctr">
              <a:lnSpc>
                <a:spcPts val="1679"/>
              </a:lnSpc>
              <a:spcBef>
                <a:spcPct val="0"/>
              </a:spcBef>
            </a:pPr>
            <a:r>
              <a:rPr lang="en-US" sz="1200" dirty="0">
                <a:solidFill>
                  <a:srgbClr val="FFFFFF"/>
                </a:solidFill>
                <a:latin typeface="Quicksand"/>
              </a:rPr>
              <a:t>#WOWeProject #ErasmusPlus</a:t>
            </a:r>
          </a:p>
        </p:txBody>
      </p:sp>
      <p:sp>
        <p:nvSpPr>
          <p:cNvPr id="40" name="TextBox 40"/>
          <p:cNvSpPr txBox="1"/>
          <p:nvPr/>
        </p:nvSpPr>
        <p:spPr>
          <a:xfrm>
            <a:off x="148717" y="608745"/>
            <a:ext cx="1252551" cy="95886"/>
          </a:xfrm>
          <a:prstGeom prst="rect">
            <a:avLst/>
          </a:prstGeom>
        </p:spPr>
        <p:txBody>
          <a:bodyPr lIns="0" tIns="0" rIns="0" bIns="0" rtlCol="0" anchor="t">
            <a:spAutoFit/>
          </a:bodyPr>
          <a:lstStyle/>
          <a:p>
            <a:pPr algn="ctr">
              <a:lnSpc>
                <a:spcPts val="840"/>
              </a:lnSpc>
              <a:spcBef>
                <a:spcPct val="0"/>
              </a:spcBef>
            </a:pPr>
            <a:r>
              <a:rPr lang="en-US" sz="600">
                <a:solidFill>
                  <a:srgbClr val="FFFFFF"/>
                </a:solidFill>
                <a:latin typeface="Quicksand"/>
              </a:rPr>
              <a:t>2021-1-FI01-KA220-ADU-000028330</a:t>
            </a:r>
          </a:p>
        </p:txBody>
      </p:sp>
      <p:sp>
        <p:nvSpPr>
          <p:cNvPr id="41" name="CaixaDeTexto 40">
            <a:extLst>
              <a:ext uri="{FF2B5EF4-FFF2-40B4-BE49-F238E27FC236}">
                <a16:creationId xmlns:a16="http://schemas.microsoft.com/office/drawing/2014/main" id="{2F257F94-61C5-9DC2-B891-A9EAAC758F51}"/>
              </a:ext>
            </a:extLst>
          </p:cNvPr>
          <p:cNvSpPr txBox="1"/>
          <p:nvPr/>
        </p:nvSpPr>
        <p:spPr>
          <a:xfrm>
            <a:off x="470144" y="4981848"/>
            <a:ext cx="3939338" cy="646331"/>
          </a:xfrm>
          <a:prstGeom prst="rect">
            <a:avLst/>
          </a:prstGeom>
          <a:noFill/>
        </p:spPr>
        <p:txBody>
          <a:bodyPr wrap="square" rtlCol="0">
            <a:spAutoFit/>
          </a:bodyPr>
          <a:lstStyle/>
          <a:p>
            <a:r>
              <a:rPr lang="de-DE" dirty="0">
                <a:solidFill>
                  <a:srgbClr val="FFFFFF"/>
                </a:solidFill>
                <a:latin typeface="Rajdhani Bold"/>
              </a:rPr>
              <a:t>Das Projekt WOW-E stellt sich diesen Herausforderungen durch:</a:t>
            </a:r>
            <a:endParaRPr lang="en-US" dirty="0">
              <a:solidFill>
                <a:srgbClr val="FFFFFF"/>
              </a:solidFill>
              <a:latin typeface="Rajdhani Bold"/>
            </a:endParaRPr>
          </a:p>
        </p:txBody>
      </p:sp>
      <p:sp>
        <p:nvSpPr>
          <p:cNvPr id="12" name="TextBox 38">
            <a:extLst>
              <a:ext uri="{FF2B5EF4-FFF2-40B4-BE49-F238E27FC236}">
                <a16:creationId xmlns:a16="http://schemas.microsoft.com/office/drawing/2014/main" id="{A5CFA98E-35AA-6951-C378-A18E61FABE4B}"/>
              </a:ext>
            </a:extLst>
          </p:cNvPr>
          <p:cNvSpPr txBox="1"/>
          <p:nvPr/>
        </p:nvSpPr>
        <p:spPr>
          <a:xfrm>
            <a:off x="4703556" y="-25646"/>
            <a:ext cx="2617474" cy="419346"/>
          </a:xfrm>
          <a:prstGeom prst="rect">
            <a:avLst/>
          </a:prstGeom>
        </p:spPr>
        <p:txBody>
          <a:bodyPr wrap="square" lIns="0" tIns="0" rIns="0" bIns="0" rtlCol="0" anchor="t">
            <a:spAutoFit/>
          </a:bodyPr>
          <a:lstStyle/>
          <a:p>
            <a:pPr algn="r">
              <a:lnSpc>
                <a:spcPts val="3359"/>
              </a:lnSpc>
              <a:spcBef>
                <a:spcPct val="0"/>
              </a:spcBef>
            </a:pPr>
            <a:r>
              <a:rPr lang="en-US" sz="2000" dirty="0">
                <a:solidFill>
                  <a:srgbClr val="FFFFFF"/>
                </a:solidFill>
                <a:latin typeface="Rajdhani Bold"/>
              </a:rPr>
              <a:t>Newsletter #1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D554CEB8E85CF4789660C95E428B78B" ma:contentTypeVersion="15" ma:contentTypeDescription="Luo uusi asiakirja." ma:contentTypeScope="" ma:versionID="78a212eed89936dac0f910053876eb9f">
  <xsd:schema xmlns:xsd="http://www.w3.org/2001/XMLSchema" xmlns:xs="http://www.w3.org/2001/XMLSchema" xmlns:p="http://schemas.microsoft.com/office/2006/metadata/properties" xmlns:ns2="40702e8f-5a20-40c1-8ee8-4a420e4ea0be" xmlns:ns3="73690d38-3fa8-411b-bfc9-37e0ccdc7f7f" targetNamespace="http://schemas.microsoft.com/office/2006/metadata/properties" ma:root="true" ma:fieldsID="19e4bc8ce7eb3896d1d74ced376b4541" ns2:_="" ns3:_="">
    <xsd:import namespace="40702e8f-5a20-40c1-8ee8-4a420e4ea0be"/>
    <xsd:import namespace="73690d38-3fa8-411b-bfc9-37e0ccdc7f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02e8f-5a20-40c1-8ee8-4a420e4ea0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ea428e7e-a96e-471b-9d7c-c8bc6630fa4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690d38-3fa8-411b-bfc9-37e0ccdc7f7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a8d882b-fc0e-4d85-9980-4adebef92f21}" ma:internalName="TaxCatchAll" ma:showField="CatchAllData" ma:web="73690d38-3fa8-411b-bfc9-37e0ccdc7f7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0702e8f-5a20-40c1-8ee8-4a420e4ea0be">
      <Terms xmlns="http://schemas.microsoft.com/office/infopath/2007/PartnerControls"/>
    </lcf76f155ced4ddcb4097134ff3c332f>
    <TaxCatchAll xmlns="73690d38-3fa8-411b-bfc9-37e0ccdc7f7f" xsi:nil="true"/>
    <SharedWithUsers xmlns="73690d38-3fa8-411b-bfc9-37e0ccdc7f7f">
      <UserInfo>
        <DisplayName>WOW-e PROJECT SITE - Jäsenet</DisplayName>
        <AccountId>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B7AE01-B133-49D6-A36F-A4E39419A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702e8f-5a20-40c1-8ee8-4a420e4ea0be"/>
    <ds:schemaRef ds:uri="73690d38-3fa8-411b-bfc9-37e0ccdc7f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8BC724-C800-4410-9279-B9647CC1F988}">
  <ds:schemaRefs>
    <ds:schemaRef ds:uri="http://purl.org/dc/dcmitype/"/>
    <ds:schemaRef ds:uri="http://schemas.microsoft.com/office/infopath/2007/PartnerControls"/>
    <ds:schemaRef ds:uri="http://purl.org/dc/elements/1.1/"/>
    <ds:schemaRef ds:uri="40702e8f-5a20-40c1-8ee8-4a420e4ea0be"/>
    <ds:schemaRef ds:uri="http://schemas.microsoft.com/office/2006/metadata/properties"/>
    <ds:schemaRef ds:uri="http://purl.org/dc/terms/"/>
    <ds:schemaRef ds:uri="73690d38-3fa8-411b-bfc9-37e0ccdc7f7f"/>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19F2360-D751-44A1-82A9-4744E84DA6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364</Words>
  <Application>Microsoft Office PowerPoint</Application>
  <PresentationFormat>Benutzerdefiniert</PresentationFormat>
  <Paragraphs>30</Paragraphs>
  <Slides>1</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vt:i4>
      </vt:variant>
    </vt:vector>
  </HeadingPairs>
  <TitlesOfParts>
    <vt:vector size="9" baseType="lpstr">
      <vt:lpstr>Montserrat Light</vt:lpstr>
      <vt:lpstr>Arial</vt:lpstr>
      <vt:lpstr>Calibri</vt:lpstr>
      <vt:lpstr>Rajdhani Bold Bold</vt:lpstr>
      <vt:lpstr>Wingdings</vt:lpstr>
      <vt:lpstr>Quicksand</vt:lpstr>
      <vt:lpstr>Rajdhani Bold</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Commission's support for the production of this publication does not constitute an endorsement of the contents, which reflect the views only of the authors, and the Commission cannot be held responsible for any use which may be made of the</dc:title>
  <dc:creator>Hanna Viljamaa</dc:creator>
  <cp:lastModifiedBy>Regina Schmidt-Roßleben</cp:lastModifiedBy>
  <cp:revision>30</cp:revision>
  <dcterms:created xsi:type="dcterms:W3CDTF">2006-08-16T00:00:00Z</dcterms:created>
  <dcterms:modified xsi:type="dcterms:W3CDTF">2022-10-31T14:15:00Z</dcterms:modified>
  <dc:identifier>DAFMHwHMAt4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0x010100CD554CEB8E85CF4789660C95E428B78B</vt:lpwstr>
  </property>
</Properties>
</file>