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Lst>
  <p:sldSz cx="7556500" cy="10693400"/>
  <p:notesSz cx="6858000" cy="9144000"/>
  <p:embeddedFontLst>
    <p:embeddedFont>
      <p:font typeface="Calibri" panose="020F0502020204030204" pitchFamily="34" charset="0"/>
      <p:regular r:id="rId7"/>
      <p:bold r:id="rId8"/>
      <p:italic r:id="rId9"/>
      <p:boldItalic r:id="rId10"/>
    </p:embeddedFont>
    <p:embeddedFont>
      <p:font typeface="Quicksand" panose="020B0604020202020204" charset="0"/>
      <p:regular r:id="rId11"/>
    </p:embeddedFont>
    <p:embeddedFont>
      <p:font typeface="Rajdhani Bold" panose="020B0604020202020204" charset="0"/>
      <p:regular r:id="rId12"/>
    </p:embeddedFont>
    <p:embeddedFont>
      <p:font typeface="Montserrat Light" panose="020B060402020202020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3" d="100"/>
          <a:sy n="63" d="100"/>
        </p:scale>
        <p:origin x="1896"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4730" y="-139690"/>
            <a:ext cx="10630971" cy="895690"/>
            <a:chOff x="0" y="0"/>
            <a:chExt cx="3809900" cy="320995"/>
          </a:xfrm>
        </p:grpSpPr>
        <p:sp>
          <p:nvSpPr>
            <p:cNvPr id="3" name="Freeform 3"/>
            <p:cNvSpPr/>
            <p:nvPr/>
          </p:nvSpPr>
          <p:spPr>
            <a:xfrm>
              <a:off x="0" y="0"/>
              <a:ext cx="3809900" cy="320995"/>
            </a:xfrm>
            <a:custGeom>
              <a:avLst/>
              <a:gdLst/>
              <a:ahLst/>
              <a:cxnLst/>
              <a:rect l="l" t="t" r="r" b="b"/>
              <a:pathLst>
                <a:path w="3809900" h="320995">
                  <a:moveTo>
                    <a:pt x="0" y="0"/>
                  </a:moveTo>
                  <a:lnTo>
                    <a:pt x="3809900" y="0"/>
                  </a:lnTo>
                  <a:lnTo>
                    <a:pt x="3809900" y="320995"/>
                  </a:lnTo>
                  <a:lnTo>
                    <a:pt x="0" y="320995"/>
                  </a:lnTo>
                  <a:close/>
                </a:path>
              </a:pathLst>
            </a:custGeom>
            <a:solidFill>
              <a:srgbClr val="665784"/>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497130" y="-292090"/>
            <a:ext cx="10630971" cy="1048090"/>
            <a:chOff x="0" y="0"/>
            <a:chExt cx="3809900" cy="375612"/>
          </a:xfrm>
        </p:grpSpPr>
        <p:sp>
          <p:nvSpPr>
            <p:cNvPr id="6" name="Freeform 6"/>
            <p:cNvSpPr/>
            <p:nvPr/>
          </p:nvSpPr>
          <p:spPr>
            <a:xfrm>
              <a:off x="0" y="0"/>
              <a:ext cx="3809900" cy="375612"/>
            </a:xfrm>
            <a:custGeom>
              <a:avLst/>
              <a:gdLst/>
              <a:ahLst/>
              <a:cxnLst/>
              <a:rect l="l" t="t" r="r" b="b"/>
              <a:pathLst>
                <a:path w="3809900" h="375612">
                  <a:moveTo>
                    <a:pt x="0" y="0"/>
                  </a:moveTo>
                  <a:lnTo>
                    <a:pt x="3809900" y="0"/>
                  </a:lnTo>
                  <a:lnTo>
                    <a:pt x="3809900" y="375612"/>
                  </a:lnTo>
                  <a:lnTo>
                    <a:pt x="0" y="375612"/>
                  </a:lnTo>
                  <a:close/>
                </a:path>
              </a:pathLst>
            </a:custGeom>
            <a:solidFill>
              <a:srgbClr val="665784"/>
            </a:solidFill>
          </p:spPr>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p:nvPr/>
        </p:nvGrpSpPr>
        <p:grpSpPr>
          <a:xfrm>
            <a:off x="-906003" y="10322642"/>
            <a:ext cx="10630971" cy="661448"/>
            <a:chOff x="0" y="0"/>
            <a:chExt cx="3809900" cy="237048"/>
          </a:xfrm>
        </p:grpSpPr>
        <p:sp>
          <p:nvSpPr>
            <p:cNvPr id="9" name="Freeform 9"/>
            <p:cNvSpPr/>
            <p:nvPr/>
          </p:nvSpPr>
          <p:spPr>
            <a:xfrm>
              <a:off x="0" y="0"/>
              <a:ext cx="3809900" cy="237048"/>
            </a:xfrm>
            <a:custGeom>
              <a:avLst/>
              <a:gdLst/>
              <a:ahLst/>
              <a:cxnLst/>
              <a:rect l="l" t="t" r="r" b="b"/>
              <a:pathLst>
                <a:path w="3809900" h="237048">
                  <a:moveTo>
                    <a:pt x="0" y="0"/>
                  </a:moveTo>
                  <a:lnTo>
                    <a:pt x="3809900" y="0"/>
                  </a:lnTo>
                  <a:lnTo>
                    <a:pt x="3809900" y="237048"/>
                  </a:lnTo>
                  <a:lnTo>
                    <a:pt x="0" y="237048"/>
                  </a:lnTo>
                  <a:close/>
                </a:path>
              </a:pathLst>
            </a:custGeom>
            <a:solidFill>
              <a:srgbClr val="F794B9"/>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sp>
        <p:nvSpPr>
          <p:cNvPr id="11" name="Freeform 11"/>
          <p:cNvSpPr/>
          <p:nvPr/>
        </p:nvSpPr>
        <p:spPr>
          <a:xfrm>
            <a:off x="36000" y="72000"/>
            <a:ext cx="1596339" cy="500685"/>
          </a:xfrm>
          <a:custGeom>
            <a:avLst/>
            <a:gdLst/>
            <a:ahLst/>
            <a:cxnLst/>
            <a:rect l="l" t="t" r="r" b="b"/>
            <a:pathLst>
              <a:path w="1596339" h="500685">
                <a:moveTo>
                  <a:pt x="0" y="0"/>
                </a:moveTo>
                <a:lnTo>
                  <a:pt x="1596339" y="0"/>
                </a:lnTo>
                <a:lnTo>
                  <a:pt x="1596339" y="500685"/>
                </a:lnTo>
                <a:lnTo>
                  <a:pt x="0" y="500685"/>
                </a:lnTo>
                <a:lnTo>
                  <a:pt x="0" y="0"/>
                </a:lnTo>
                <a:close/>
              </a:path>
            </a:pathLst>
          </a:custGeom>
          <a:blipFill>
            <a:blip r:embed="rId2"/>
            <a:stretch>
              <a:fillRect/>
            </a:stretch>
          </a:blipFill>
        </p:spPr>
      </p:sp>
      <p:sp>
        <p:nvSpPr>
          <p:cNvPr id="12" name="Freeform 12"/>
          <p:cNvSpPr/>
          <p:nvPr/>
        </p:nvSpPr>
        <p:spPr>
          <a:xfrm>
            <a:off x="98091" y="10360742"/>
            <a:ext cx="1425803" cy="299419"/>
          </a:xfrm>
          <a:custGeom>
            <a:avLst/>
            <a:gdLst/>
            <a:ahLst/>
            <a:cxnLst/>
            <a:rect l="l" t="t" r="r" b="b"/>
            <a:pathLst>
              <a:path w="1425803" h="299419">
                <a:moveTo>
                  <a:pt x="0" y="0"/>
                </a:moveTo>
                <a:lnTo>
                  <a:pt x="1425803" y="0"/>
                </a:lnTo>
                <a:lnTo>
                  <a:pt x="1425803" y="299418"/>
                </a:lnTo>
                <a:lnTo>
                  <a:pt x="0" y="299418"/>
                </a:lnTo>
                <a:lnTo>
                  <a:pt x="0" y="0"/>
                </a:lnTo>
                <a:close/>
              </a:path>
            </a:pathLst>
          </a:custGeom>
          <a:blipFill>
            <a:blip r:embed="rId3"/>
            <a:stretch>
              <a:fillRect/>
            </a:stretch>
          </a:blipFill>
        </p:spPr>
      </p:sp>
      <p:grpSp>
        <p:nvGrpSpPr>
          <p:cNvPr id="13" name="Group 13"/>
          <p:cNvGrpSpPr/>
          <p:nvPr/>
        </p:nvGrpSpPr>
        <p:grpSpPr>
          <a:xfrm>
            <a:off x="3380867" y="1892367"/>
            <a:ext cx="3836585" cy="425745"/>
            <a:chOff x="0" y="0"/>
            <a:chExt cx="1374946" cy="152577"/>
          </a:xfrm>
        </p:grpSpPr>
        <p:sp>
          <p:nvSpPr>
            <p:cNvPr id="14" name="Freeform 14"/>
            <p:cNvSpPr/>
            <p:nvPr/>
          </p:nvSpPr>
          <p:spPr>
            <a:xfrm>
              <a:off x="0" y="0"/>
              <a:ext cx="1374946" cy="152577"/>
            </a:xfrm>
            <a:custGeom>
              <a:avLst/>
              <a:gdLst/>
              <a:ahLst/>
              <a:cxnLst/>
              <a:rect l="l" t="t" r="r" b="b"/>
              <a:pathLst>
                <a:path w="1374946" h="152577">
                  <a:moveTo>
                    <a:pt x="0" y="0"/>
                  </a:moveTo>
                  <a:lnTo>
                    <a:pt x="1374946" y="0"/>
                  </a:lnTo>
                  <a:lnTo>
                    <a:pt x="1374946" y="152577"/>
                  </a:lnTo>
                  <a:lnTo>
                    <a:pt x="0" y="152577"/>
                  </a:lnTo>
                  <a:close/>
                </a:path>
              </a:pathLst>
            </a:custGeom>
            <a:solidFill>
              <a:srgbClr val="665784"/>
            </a:solidFill>
          </p:spPr>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238339" y="2832198"/>
            <a:ext cx="7068735" cy="471333"/>
            <a:chOff x="0" y="0"/>
            <a:chExt cx="2521321" cy="171339"/>
          </a:xfrm>
        </p:grpSpPr>
        <p:sp>
          <p:nvSpPr>
            <p:cNvPr id="17" name="Freeform 17"/>
            <p:cNvSpPr/>
            <p:nvPr/>
          </p:nvSpPr>
          <p:spPr>
            <a:xfrm>
              <a:off x="0" y="0"/>
              <a:ext cx="2521321" cy="171339"/>
            </a:xfrm>
            <a:custGeom>
              <a:avLst/>
              <a:gdLst/>
              <a:ahLst/>
              <a:cxnLst/>
              <a:rect l="l" t="t" r="r" b="b"/>
              <a:pathLst>
                <a:path w="2521321" h="171339">
                  <a:moveTo>
                    <a:pt x="0" y="0"/>
                  </a:moveTo>
                  <a:lnTo>
                    <a:pt x="2521321" y="0"/>
                  </a:lnTo>
                  <a:lnTo>
                    <a:pt x="2521321" y="171339"/>
                  </a:lnTo>
                  <a:lnTo>
                    <a:pt x="0" y="171339"/>
                  </a:lnTo>
                  <a:close/>
                </a:path>
              </a:pathLst>
            </a:custGeom>
            <a:solidFill>
              <a:srgbClr val="F794B9"/>
            </a:solidFill>
          </p:spPr>
        </p:sp>
        <p:sp>
          <p:nvSpPr>
            <p:cNvPr id="18" name="TextBox 18"/>
            <p:cNvSpPr txBox="1"/>
            <p:nvPr/>
          </p:nvSpPr>
          <p:spPr>
            <a:xfrm>
              <a:off x="0" y="-28575"/>
              <a:ext cx="812800" cy="841375"/>
            </a:xfrm>
            <a:prstGeom prst="rect">
              <a:avLst/>
            </a:prstGeom>
          </p:spPr>
          <p:txBody>
            <a:bodyPr lIns="51041" tIns="51041" rIns="51041" bIns="51041" rtlCol="0" anchor="ctr"/>
            <a:lstStyle/>
            <a:p>
              <a:pPr algn="ctr">
                <a:lnSpc>
                  <a:spcPts val="1960"/>
                </a:lnSpc>
              </a:pPr>
              <a:endParaRPr/>
            </a:p>
          </p:txBody>
        </p:sp>
      </p:grpSp>
      <p:sp>
        <p:nvSpPr>
          <p:cNvPr id="19" name="Freeform 19"/>
          <p:cNvSpPr/>
          <p:nvPr/>
        </p:nvSpPr>
        <p:spPr>
          <a:xfrm>
            <a:off x="36000" y="1435859"/>
            <a:ext cx="3024000" cy="1602720"/>
          </a:xfrm>
          <a:custGeom>
            <a:avLst/>
            <a:gdLst/>
            <a:ahLst/>
            <a:cxnLst/>
            <a:rect l="l" t="t" r="r" b="b"/>
            <a:pathLst>
              <a:path w="3024000" h="1602720">
                <a:moveTo>
                  <a:pt x="0" y="0"/>
                </a:moveTo>
                <a:lnTo>
                  <a:pt x="3024000" y="0"/>
                </a:lnTo>
                <a:lnTo>
                  <a:pt x="3024000" y="1602720"/>
                </a:lnTo>
                <a:lnTo>
                  <a:pt x="0" y="1602720"/>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20" name="TextBox 20"/>
          <p:cNvSpPr txBox="1"/>
          <p:nvPr/>
        </p:nvSpPr>
        <p:spPr>
          <a:xfrm>
            <a:off x="3380867" y="1924582"/>
            <a:ext cx="3716083" cy="323215"/>
          </a:xfrm>
          <a:prstGeom prst="rect">
            <a:avLst/>
          </a:prstGeom>
        </p:spPr>
        <p:txBody>
          <a:bodyPr lIns="0" tIns="0" rIns="0" bIns="0" rtlCol="0" anchor="t">
            <a:spAutoFit/>
          </a:bodyPr>
          <a:lstStyle/>
          <a:p>
            <a:pPr algn="r">
              <a:lnSpc>
                <a:spcPts val="2659"/>
              </a:lnSpc>
              <a:spcBef>
                <a:spcPct val="0"/>
              </a:spcBef>
            </a:pPr>
            <a:r>
              <a:rPr lang="en-US" sz="1899">
                <a:solidFill>
                  <a:srgbClr val="FFFFFF"/>
                </a:solidFill>
                <a:latin typeface="Rajdhani Bold"/>
              </a:rPr>
              <a:t>3rd Transnational Meeting</a:t>
            </a:r>
          </a:p>
        </p:txBody>
      </p:sp>
      <p:sp>
        <p:nvSpPr>
          <p:cNvPr id="21" name="TextBox 21"/>
          <p:cNvSpPr txBox="1"/>
          <p:nvPr/>
        </p:nvSpPr>
        <p:spPr>
          <a:xfrm>
            <a:off x="98091" y="841725"/>
            <a:ext cx="7363818" cy="1003017"/>
          </a:xfrm>
          <a:prstGeom prst="rect">
            <a:avLst/>
          </a:prstGeom>
        </p:spPr>
        <p:txBody>
          <a:bodyPr lIns="0" tIns="0" rIns="0" bIns="0" rtlCol="0" anchor="t">
            <a:spAutoFit/>
          </a:bodyPr>
          <a:lstStyle/>
          <a:p>
            <a:pPr algn="ctr">
              <a:lnSpc>
                <a:spcPts val="3941"/>
              </a:lnSpc>
            </a:pPr>
            <a:r>
              <a:rPr lang="en-US" sz="3616">
                <a:solidFill>
                  <a:srgbClr val="F794B9"/>
                </a:solidFill>
                <a:latin typeface="Rajdhani Bold Bold"/>
              </a:rPr>
              <a:t>WOMEN'S OPPORTUNITIES FOR WORK AND EDUCATION</a:t>
            </a:r>
          </a:p>
        </p:txBody>
      </p:sp>
      <p:sp>
        <p:nvSpPr>
          <p:cNvPr id="22" name="TextBox 22"/>
          <p:cNvSpPr txBox="1"/>
          <p:nvPr/>
        </p:nvSpPr>
        <p:spPr>
          <a:xfrm>
            <a:off x="1632339" y="10436480"/>
            <a:ext cx="5585113" cy="147942"/>
          </a:xfrm>
          <a:prstGeom prst="rect">
            <a:avLst/>
          </a:prstGeom>
        </p:spPr>
        <p:txBody>
          <a:bodyPr lIns="0" tIns="0" rIns="0" bIns="0" rtlCol="0" anchor="t">
            <a:spAutoFit/>
          </a:bodyPr>
          <a:lstStyle/>
          <a:p>
            <a:pPr algn="ctr">
              <a:lnSpc>
                <a:spcPts val="612"/>
              </a:lnSpc>
              <a:spcBef>
                <a:spcPct val="0"/>
              </a:spcBef>
            </a:pPr>
            <a:r>
              <a:rPr lang="en-US" sz="527" spc="26">
                <a:solidFill>
                  <a:srgbClr val="FEFDFE"/>
                </a:solidFill>
                <a:latin typeface="Montserrat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23" name="TextBox 23"/>
          <p:cNvSpPr txBox="1"/>
          <p:nvPr/>
        </p:nvSpPr>
        <p:spPr>
          <a:xfrm>
            <a:off x="538753" y="2314051"/>
            <a:ext cx="6774239" cy="466410"/>
          </a:xfrm>
          <a:prstGeom prst="rect">
            <a:avLst/>
          </a:prstGeom>
        </p:spPr>
        <p:txBody>
          <a:bodyPr lIns="0" tIns="0" rIns="0" bIns="0" rtlCol="0" anchor="t">
            <a:spAutoFit/>
          </a:bodyPr>
          <a:lstStyle/>
          <a:p>
            <a:pPr algn="r">
              <a:lnSpc>
                <a:spcPts val="1871"/>
              </a:lnSpc>
            </a:pPr>
            <a:r>
              <a:rPr lang="en-US" sz="1299" dirty="0">
                <a:solidFill>
                  <a:srgbClr val="000000"/>
                </a:solidFill>
                <a:latin typeface="Quicksand"/>
              </a:rPr>
              <a:t>The 3rd TPM was held in Paris, by </a:t>
            </a:r>
            <a:r>
              <a:rPr lang="en-US" sz="1299" dirty="0" err="1">
                <a:solidFill>
                  <a:srgbClr val="000000"/>
                </a:solidFill>
                <a:latin typeface="Quicksand"/>
              </a:rPr>
              <a:t>Accentonic</a:t>
            </a:r>
            <a:r>
              <a:rPr lang="en-US" sz="1299" dirty="0">
                <a:solidFill>
                  <a:srgbClr val="000000"/>
                </a:solidFill>
                <a:latin typeface="Quicksand"/>
              </a:rPr>
              <a:t>, to discuss and </a:t>
            </a:r>
            <a:r>
              <a:rPr lang="en-US" sz="1299" dirty="0" err="1">
                <a:solidFill>
                  <a:srgbClr val="000000"/>
                </a:solidFill>
                <a:latin typeface="Quicksand"/>
              </a:rPr>
              <a:t>analyse</a:t>
            </a:r>
            <a:r>
              <a:rPr lang="en-US" sz="1299" dirty="0">
                <a:solidFill>
                  <a:srgbClr val="000000"/>
                </a:solidFill>
                <a:latin typeface="Quicksand"/>
              </a:rPr>
              <a:t> the development of the project and decide next steps. </a:t>
            </a:r>
          </a:p>
        </p:txBody>
      </p:sp>
      <p:sp>
        <p:nvSpPr>
          <p:cNvPr id="24" name="TextBox 24"/>
          <p:cNvSpPr txBox="1"/>
          <p:nvPr/>
        </p:nvSpPr>
        <p:spPr>
          <a:xfrm>
            <a:off x="227997" y="3202116"/>
            <a:ext cx="3995457" cy="390876"/>
          </a:xfrm>
          <a:prstGeom prst="rect">
            <a:avLst/>
          </a:prstGeom>
        </p:spPr>
        <p:txBody>
          <a:bodyPr lIns="0" tIns="0" rIns="0" bIns="0" rtlCol="0" anchor="t">
            <a:spAutoFit/>
          </a:bodyPr>
          <a:lstStyle/>
          <a:p>
            <a:pPr>
              <a:lnSpc>
                <a:spcPts val="3235"/>
              </a:lnSpc>
              <a:spcBef>
                <a:spcPct val="0"/>
              </a:spcBef>
            </a:pPr>
            <a:r>
              <a:rPr lang="en-US" sz="2310" dirty="0">
                <a:solidFill>
                  <a:srgbClr val="FFFFFF"/>
                </a:solidFill>
                <a:latin typeface="Rajdhani Bold"/>
              </a:rPr>
              <a:t>Pilots</a:t>
            </a:r>
          </a:p>
        </p:txBody>
      </p:sp>
      <p:sp>
        <p:nvSpPr>
          <p:cNvPr id="25" name="TextBox 25"/>
          <p:cNvSpPr txBox="1"/>
          <p:nvPr/>
        </p:nvSpPr>
        <p:spPr>
          <a:xfrm>
            <a:off x="3867009" y="151334"/>
            <a:ext cx="1245874" cy="396241"/>
          </a:xfrm>
          <a:prstGeom prst="rect">
            <a:avLst/>
          </a:prstGeom>
        </p:spPr>
        <p:txBody>
          <a:bodyPr lIns="0" tIns="0" rIns="0" bIns="0" rtlCol="0" anchor="t">
            <a:spAutoFit/>
          </a:bodyPr>
          <a:lstStyle/>
          <a:p>
            <a:pPr algn="r">
              <a:lnSpc>
                <a:spcPts val="3359"/>
              </a:lnSpc>
              <a:spcBef>
                <a:spcPct val="0"/>
              </a:spcBef>
            </a:pPr>
            <a:r>
              <a:rPr lang="en-US" sz="2399">
                <a:solidFill>
                  <a:srgbClr val="FFFFFF"/>
                </a:solidFill>
                <a:latin typeface="Rajdhani Bold"/>
              </a:rPr>
              <a:t>Follow us</a:t>
            </a:r>
          </a:p>
        </p:txBody>
      </p:sp>
      <p:sp>
        <p:nvSpPr>
          <p:cNvPr id="26" name="TextBox 26"/>
          <p:cNvSpPr txBox="1"/>
          <p:nvPr/>
        </p:nvSpPr>
        <p:spPr>
          <a:xfrm>
            <a:off x="5256053" y="282366"/>
            <a:ext cx="2159913" cy="188595"/>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Quicksand"/>
              </a:rPr>
              <a:t>#WOWeProject #ErasmusPlus</a:t>
            </a:r>
          </a:p>
        </p:txBody>
      </p:sp>
      <p:sp>
        <p:nvSpPr>
          <p:cNvPr id="27" name="TextBox 27"/>
          <p:cNvSpPr txBox="1"/>
          <p:nvPr/>
        </p:nvSpPr>
        <p:spPr>
          <a:xfrm>
            <a:off x="148717" y="608745"/>
            <a:ext cx="1252551" cy="95886"/>
          </a:xfrm>
          <a:prstGeom prst="rect">
            <a:avLst/>
          </a:prstGeom>
        </p:spPr>
        <p:txBody>
          <a:bodyPr lIns="0" tIns="0" rIns="0" bIns="0" rtlCol="0" anchor="t">
            <a:spAutoFit/>
          </a:bodyPr>
          <a:lstStyle/>
          <a:p>
            <a:pPr algn="ctr">
              <a:lnSpc>
                <a:spcPts val="840"/>
              </a:lnSpc>
              <a:spcBef>
                <a:spcPct val="0"/>
              </a:spcBef>
            </a:pPr>
            <a:r>
              <a:rPr lang="en-US" sz="600">
                <a:solidFill>
                  <a:srgbClr val="FFFFFF"/>
                </a:solidFill>
                <a:latin typeface="Quicksand"/>
              </a:rPr>
              <a:t>2021-1-FI01-KA220-ADU-000028330</a:t>
            </a:r>
          </a:p>
        </p:txBody>
      </p:sp>
      <p:sp>
        <p:nvSpPr>
          <p:cNvPr id="28" name="TextBox 28"/>
          <p:cNvSpPr txBox="1"/>
          <p:nvPr/>
        </p:nvSpPr>
        <p:spPr>
          <a:xfrm>
            <a:off x="328391" y="3036085"/>
            <a:ext cx="893202" cy="297561"/>
          </a:xfrm>
          <a:prstGeom prst="rect">
            <a:avLst/>
          </a:prstGeom>
        </p:spPr>
        <p:txBody>
          <a:bodyPr lIns="0" tIns="0" rIns="0" bIns="0" rtlCol="0" anchor="t">
            <a:spAutoFit/>
          </a:bodyPr>
          <a:lstStyle/>
          <a:p>
            <a:pPr>
              <a:lnSpc>
                <a:spcPts val="2336"/>
              </a:lnSpc>
            </a:pPr>
            <a:r>
              <a:rPr lang="en-US" sz="1899" dirty="0">
                <a:solidFill>
                  <a:srgbClr val="665784"/>
                </a:solidFill>
                <a:latin typeface="Rajdhani Bold"/>
              </a:rPr>
              <a:t>Iceland:</a:t>
            </a:r>
          </a:p>
        </p:txBody>
      </p:sp>
      <p:sp>
        <p:nvSpPr>
          <p:cNvPr id="29" name="TextBox 29"/>
          <p:cNvSpPr txBox="1"/>
          <p:nvPr/>
        </p:nvSpPr>
        <p:spPr>
          <a:xfrm>
            <a:off x="238339" y="3328654"/>
            <a:ext cx="7032735" cy="1461939"/>
          </a:xfrm>
          <a:prstGeom prst="rect">
            <a:avLst/>
          </a:prstGeom>
        </p:spPr>
        <p:txBody>
          <a:bodyPr lIns="0" tIns="0" rIns="0" bIns="0" rtlCol="0" anchor="t">
            <a:spAutoFit/>
          </a:bodyPr>
          <a:lstStyle/>
          <a:p>
            <a:pPr>
              <a:lnSpc>
                <a:spcPts val="1871"/>
              </a:lnSpc>
            </a:pPr>
            <a:r>
              <a:rPr lang="de-DE" sz="1299" dirty="0">
                <a:solidFill>
                  <a:srgbClr val="000000"/>
                </a:solidFill>
                <a:latin typeface="Quicksand"/>
              </a:rPr>
              <a:t>Elf Frauen nahmen an der ersten Pilotgruppe teil. Die Treffen fanden einmal wöchentlich, freitags, von Januar bis April statt, insgesamt 30 Stunden. Die Gruppe interessierte sich für das Unternehmertum und die Möglichkeiten, ein eigenes Unternehmen zu eröffnen. Am Ende des Kurses haben drei Frauen eine Anstellung gefunden, zwei wurden in einen Entrepreneurship </a:t>
            </a:r>
            <a:r>
              <a:rPr lang="de-DE" sz="1299" dirty="0" err="1">
                <a:solidFill>
                  <a:srgbClr val="000000"/>
                </a:solidFill>
                <a:latin typeface="Quicksand"/>
              </a:rPr>
              <a:t>Accelerator</a:t>
            </a:r>
            <a:r>
              <a:rPr lang="de-DE" sz="1299" dirty="0">
                <a:solidFill>
                  <a:srgbClr val="000000"/>
                </a:solidFill>
                <a:latin typeface="Quicksand"/>
              </a:rPr>
              <a:t> aufgenommen und zwei haben einen Kurs in Island </a:t>
            </a:r>
            <a:r>
              <a:rPr lang="de-DE" sz="1299" dirty="0" smtClean="0">
                <a:solidFill>
                  <a:srgbClr val="000000"/>
                </a:solidFill>
                <a:latin typeface="Quicksand"/>
              </a:rPr>
              <a:t>begonnen.</a:t>
            </a:r>
            <a:endParaRPr lang="en-US" sz="1299" dirty="0">
              <a:solidFill>
                <a:srgbClr val="000000"/>
              </a:solidFill>
              <a:latin typeface="Quicksand"/>
            </a:endParaRPr>
          </a:p>
        </p:txBody>
      </p:sp>
      <p:sp>
        <p:nvSpPr>
          <p:cNvPr id="30" name="TextBox 30"/>
          <p:cNvSpPr txBox="1"/>
          <p:nvPr/>
        </p:nvSpPr>
        <p:spPr>
          <a:xfrm>
            <a:off x="6276025" y="4457468"/>
            <a:ext cx="941427" cy="297561"/>
          </a:xfrm>
          <a:prstGeom prst="rect">
            <a:avLst/>
          </a:prstGeom>
        </p:spPr>
        <p:txBody>
          <a:bodyPr lIns="0" tIns="0" rIns="0" bIns="0" rtlCol="0" anchor="t">
            <a:spAutoFit/>
          </a:bodyPr>
          <a:lstStyle/>
          <a:p>
            <a:pPr algn="ctr">
              <a:lnSpc>
                <a:spcPts val="2336"/>
              </a:lnSpc>
            </a:pPr>
            <a:r>
              <a:rPr lang="en-US" sz="1899" dirty="0">
                <a:solidFill>
                  <a:srgbClr val="F794B9"/>
                </a:solidFill>
                <a:latin typeface="Rajdhani Bold"/>
              </a:rPr>
              <a:t>Germany:</a:t>
            </a:r>
          </a:p>
        </p:txBody>
      </p:sp>
      <p:sp>
        <p:nvSpPr>
          <p:cNvPr id="31" name="TextBox 31"/>
          <p:cNvSpPr txBox="1"/>
          <p:nvPr/>
        </p:nvSpPr>
        <p:spPr>
          <a:xfrm>
            <a:off x="274339" y="4837298"/>
            <a:ext cx="7032735" cy="2659318"/>
          </a:xfrm>
          <a:prstGeom prst="rect">
            <a:avLst/>
          </a:prstGeom>
        </p:spPr>
        <p:txBody>
          <a:bodyPr wrap="square" lIns="0" tIns="0" rIns="0" bIns="0" rtlCol="0" anchor="t">
            <a:spAutoFit/>
          </a:bodyPr>
          <a:lstStyle/>
          <a:p>
            <a:pPr algn="just">
              <a:lnSpc>
                <a:spcPts val="1871"/>
              </a:lnSpc>
            </a:pPr>
            <a:r>
              <a:rPr lang="de-DE" sz="1299" dirty="0">
                <a:solidFill>
                  <a:srgbClr val="000000"/>
                </a:solidFill>
                <a:latin typeface="Quicksand"/>
              </a:rPr>
              <a:t>SPX und Bildungsmarkt veranstalteten einen Workshop zum Kapazitätsaufbau, bei dem die Methode ""Fluss des Lebens"" im Mittelpunkt stand. Elf Frauen mit Migrations- und Flüchtlingsgeschichte zeichneten ihre individuellen Lebensflüsse auf Papier. Diese Visualisierung ihres Bildungs-/Berufslebensweges beinhaltete ihre Erfolge und ihre wahrgenommenen Misserfolge, sei es in ihrem Heimatland oder in Deutschland. Der Workshop ermöglichte es ihnen, sich ein wenig zurückzulehnen und einen Gesamtüberblick über die Umstände und Möglichkeiten zu bekommen. Die Workshop-Leiterinnen und -Leiter gaben unter anderem Hinweise auf Arbeits- und Ausbildungsmöglichkeiten in Berlin. Die nächsten Schritte werden die Festlegung individueller Ziele auf dem Weg zur Beschäftigung sein. Dies wird in einer individuellen und kultursensiblen Beratung geschehen.</a:t>
            </a:r>
            <a:endParaRPr lang="en-US" sz="1299" dirty="0">
              <a:solidFill>
                <a:srgbClr val="000000"/>
              </a:solidFill>
              <a:latin typeface="Quicksand"/>
            </a:endParaRPr>
          </a:p>
        </p:txBody>
      </p:sp>
      <p:sp>
        <p:nvSpPr>
          <p:cNvPr id="32" name="TextBox 32"/>
          <p:cNvSpPr txBox="1"/>
          <p:nvPr/>
        </p:nvSpPr>
        <p:spPr>
          <a:xfrm>
            <a:off x="274339" y="7534716"/>
            <a:ext cx="893202" cy="297561"/>
          </a:xfrm>
          <a:prstGeom prst="rect">
            <a:avLst/>
          </a:prstGeom>
        </p:spPr>
        <p:txBody>
          <a:bodyPr lIns="0" tIns="0" rIns="0" bIns="0" rtlCol="0" anchor="t">
            <a:spAutoFit/>
          </a:bodyPr>
          <a:lstStyle/>
          <a:p>
            <a:pPr>
              <a:lnSpc>
                <a:spcPts val="2336"/>
              </a:lnSpc>
            </a:pPr>
            <a:r>
              <a:rPr lang="en-US" sz="1899" dirty="0">
                <a:solidFill>
                  <a:srgbClr val="665784"/>
                </a:solidFill>
                <a:latin typeface="Rajdhani Bold"/>
              </a:rPr>
              <a:t>France:</a:t>
            </a:r>
          </a:p>
        </p:txBody>
      </p:sp>
      <p:sp>
        <p:nvSpPr>
          <p:cNvPr id="33" name="Freeform 33"/>
          <p:cNvSpPr/>
          <p:nvPr/>
        </p:nvSpPr>
        <p:spPr>
          <a:xfrm>
            <a:off x="4024629" y="6413500"/>
            <a:ext cx="3391336" cy="3848325"/>
          </a:xfrm>
          <a:custGeom>
            <a:avLst/>
            <a:gdLst/>
            <a:ahLst/>
            <a:cxnLst/>
            <a:rect l="l" t="t" r="r" b="b"/>
            <a:pathLst>
              <a:path w="3391336" h="3848325">
                <a:moveTo>
                  <a:pt x="0" y="0"/>
                </a:moveTo>
                <a:lnTo>
                  <a:pt x="3391336" y="0"/>
                </a:lnTo>
                <a:lnTo>
                  <a:pt x="3391336" y="3848325"/>
                </a:lnTo>
                <a:lnTo>
                  <a:pt x="0" y="3848325"/>
                </a:lnTo>
                <a:lnTo>
                  <a:pt x="0" y="0"/>
                </a:lnTo>
                <a:close/>
              </a:path>
            </a:pathLst>
          </a:custGeom>
          <a:blipFill>
            <a:blip r:embed="rId6">
              <a:alphaModFix amt="26000"/>
              <a:extLst>
                <a:ext uri="{96DAC541-7B7A-43D3-8B79-37D633B846F1}">
                  <asvg:svgBlip xmlns="" xmlns:asvg="http://schemas.microsoft.com/office/drawing/2016/SVG/main" r:embed="rId7"/>
                </a:ext>
              </a:extLst>
            </a:blip>
            <a:stretch>
              <a:fillRect/>
            </a:stretch>
          </a:blipFill>
        </p:spPr>
      </p:sp>
      <p:sp>
        <p:nvSpPr>
          <p:cNvPr id="34" name="TextBox 34"/>
          <p:cNvSpPr txBox="1"/>
          <p:nvPr/>
        </p:nvSpPr>
        <p:spPr>
          <a:xfrm>
            <a:off x="214539" y="7787380"/>
            <a:ext cx="7152333" cy="2415661"/>
          </a:xfrm>
          <a:prstGeom prst="rect">
            <a:avLst/>
          </a:prstGeom>
        </p:spPr>
        <p:txBody>
          <a:bodyPr wrap="square" lIns="0" tIns="0" rIns="0" bIns="0" rtlCol="0" anchor="t">
            <a:spAutoFit/>
          </a:bodyPr>
          <a:lstStyle/>
          <a:p>
            <a:pPr algn="just">
              <a:lnSpc>
                <a:spcPts val="1871"/>
              </a:lnSpc>
            </a:pPr>
            <a:r>
              <a:rPr lang="de-DE" sz="1299" dirty="0">
                <a:solidFill>
                  <a:srgbClr val="000000"/>
                </a:solidFill>
                <a:latin typeface="Quicksand"/>
              </a:rPr>
              <a:t>Im Rahmen der internationalen Konferenz "Identities, </a:t>
            </a:r>
            <a:r>
              <a:rPr lang="de-DE" sz="1299" dirty="0" err="1">
                <a:solidFill>
                  <a:srgbClr val="000000"/>
                </a:solidFill>
                <a:latin typeface="Quicksand"/>
              </a:rPr>
              <a:t>representations</a:t>
            </a:r>
            <a:r>
              <a:rPr lang="de-DE" sz="1299" dirty="0">
                <a:solidFill>
                  <a:srgbClr val="000000"/>
                </a:solidFill>
                <a:latin typeface="Quicksand"/>
              </a:rPr>
              <a:t> </a:t>
            </a:r>
            <a:r>
              <a:rPr lang="de-DE" sz="1299" dirty="0" err="1">
                <a:solidFill>
                  <a:srgbClr val="000000"/>
                </a:solidFill>
                <a:latin typeface="Quicksand"/>
              </a:rPr>
              <a:t>and</a:t>
            </a:r>
            <a:r>
              <a:rPr lang="de-DE" sz="1299" dirty="0">
                <a:solidFill>
                  <a:srgbClr val="000000"/>
                </a:solidFill>
                <a:latin typeface="Quicksand"/>
              </a:rPr>
              <a:t> </a:t>
            </a:r>
            <a:r>
              <a:rPr lang="de-DE" sz="1299" dirty="0" err="1">
                <a:solidFill>
                  <a:srgbClr val="000000"/>
                </a:solidFill>
                <a:latin typeface="Quicksand"/>
              </a:rPr>
              <a:t>competence</a:t>
            </a:r>
            <a:r>
              <a:rPr lang="de-DE" sz="1299" dirty="0">
                <a:solidFill>
                  <a:srgbClr val="000000"/>
                </a:solidFill>
                <a:latin typeface="Quicksand"/>
              </a:rPr>
              <a:t> </a:t>
            </a:r>
            <a:r>
              <a:rPr lang="de-DE" sz="1299" dirty="0" err="1">
                <a:solidFill>
                  <a:srgbClr val="000000"/>
                </a:solidFill>
                <a:latin typeface="Quicksand"/>
              </a:rPr>
              <a:t>building</a:t>
            </a:r>
            <a:r>
              <a:rPr lang="de-DE" sz="1299" dirty="0">
                <a:solidFill>
                  <a:srgbClr val="000000"/>
                </a:solidFill>
                <a:latin typeface="Quicksand"/>
              </a:rPr>
              <a:t> in an </a:t>
            </a:r>
            <a:r>
              <a:rPr lang="de-DE" sz="1299" dirty="0" err="1">
                <a:solidFill>
                  <a:srgbClr val="000000"/>
                </a:solidFill>
                <a:latin typeface="Quicksand"/>
              </a:rPr>
              <a:t>academic</a:t>
            </a:r>
            <a:r>
              <a:rPr lang="de-DE" sz="1299" dirty="0">
                <a:solidFill>
                  <a:srgbClr val="000000"/>
                </a:solidFill>
                <a:latin typeface="Quicksand"/>
              </a:rPr>
              <a:t> </a:t>
            </a:r>
            <a:r>
              <a:rPr lang="de-DE" sz="1299" dirty="0" err="1">
                <a:solidFill>
                  <a:srgbClr val="000000"/>
                </a:solidFill>
                <a:latin typeface="Quicksand"/>
              </a:rPr>
              <a:t>environment</a:t>
            </a:r>
            <a:r>
              <a:rPr lang="de-DE" sz="1299" dirty="0">
                <a:solidFill>
                  <a:srgbClr val="000000"/>
                </a:solidFill>
                <a:latin typeface="Quicksand"/>
              </a:rPr>
              <a:t>: </a:t>
            </a:r>
            <a:r>
              <a:rPr lang="de-DE" sz="1299" dirty="0" err="1">
                <a:solidFill>
                  <a:srgbClr val="000000"/>
                </a:solidFill>
                <a:latin typeface="Quicksand"/>
              </a:rPr>
              <a:t>intersecting</a:t>
            </a:r>
            <a:r>
              <a:rPr lang="de-DE" sz="1299" dirty="0">
                <a:solidFill>
                  <a:srgbClr val="000000"/>
                </a:solidFill>
                <a:latin typeface="Quicksand"/>
              </a:rPr>
              <a:t> </a:t>
            </a:r>
            <a:r>
              <a:rPr lang="de-DE" sz="1299" dirty="0" err="1">
                <a:solidFill>
                  <a:srgbClr val="000000"/>
                </a:solidFill>
                <a:latin typeface="Quicksand"/>
              </a:rPr>
              <a:t>perspectives</a:t>
            </a:r>
            <a:r>
              <a:rPr lang="de-DE" sz="1299" dirty="0">
                <a:solidFill>
                  <a:srgbClr val="000000"/>
                </a:solidFill>
                <a:latin typeface="Quicksand"/>
              </a:rPr>
              <a:t> on Language/Culture </a:t>
            </a:r>
            <a:r>
              <a:rPr lang="de-DE" sz="1299" dirty="0" err="1">
                <a:solidFill>
                  <a:srgbClr val="000000"/>
                </a:solidFill>
                <a:latin typeface="Quicksand"/>
              </a:rPr>
              <a:t>learners</a:t>
            </a:r>
            <a:r>
              <a:rPr lang="de-DE" sz="1299" dirty="0">
                <a:solidFill>
                  <a:srgbClr val="000000"/>
                </a:solidFill>
                <a:latin typeface="Quicksand"/>
              </a:rPr>
              <a:t>", die im Juni 2023 in </a:t>
            </a:r>
            <a:r>
              <a:rPr lang="de-DE" sz="1299" dirty="0" err="1">
                <a:solidFill>
                  <a:srgbClr val="000000"/>
                </a:solidFill>
                <a:latin typeface="Quicksand"/>
              </a:rPr>
              <a:t>Macerata</a:t>
            </a:r>
            <a:r>
              <a:rPr lang="de-DE" sz="1299" dirty="0">
                <a:solidFill>
                  <a:srgbClr val="000000"/>
                </a:solidFill>
                <a:latin typeface="Quicksand"/>
              </a:rPr>
              <a:t> (Italien) stattfand, präsentierte Christophe PORTEFIN von </a:t>
            </a:r>
            <a:r>
              <a:rPr lang="de-DE" sz="1299" dirty="0" err="1">
                <a:solidFill>
                  <a:srgbClr val="000000"/>
                </a:solidFill>
                <a:latin typeface="Quicksand"/>
              </a:rPr>
              <a:t>Accentonic</a:t>
            </a:r>
            <a:r>
              <a:rPr lang="de-DE" sz="1299" dirty="0">
                <a:solidFill>
                  <a:srgbClr val="000000"/>
                </a:solidFill>
                <a:latin typeface="Quicksand"/>
              </a:rPr>
              <a:t> den europäischen Kollegen die Fortschritte des WOW-E Projekts. Die Konferenz wurde von der Universität </a:t>
            </a:r>
            <a:r>
              <a:rPr lang="de-DE" sz="1299" dirty="0" err="1">
                <a:solidFill>
                  <a:srgbClr val="000000"/>
                </a:solidFill>
                <a:latin typeface="Quicksand"/>
              </a:rPr>
              <a:t>Macerata</a:t>
            </a:r>
            <a:r>
              <a:rPr lang="de-DE" sz="1299" dirty="0">
                <a:solidFill>
                  <a:srgbClr val="000000"/>
                </a:solidFill>
                <a:latin typeface="Quicksand"/>
              </a:rPr>
              <a:t>, INALCO PLIDAM und TRANSIT-</a:t>
            </a:r>
            <a:r>
              <a:rPr lang="de-DE" sz="1299" dirty="0" err="1">
                <a:solidFill>
                  <a:srgbClr val="000000"/>
                </a:solidFill>
                <a:latin typeface="Quicksand"/>
              </a:rPr>
              <a:t>Lingua</a:t>
            </a:r>
            <a:r>
              <a:rPr lang="de-DE" sz="1299" dirty="0">
                <a:solidFill>
                  <a:srgbClr val="000000"/>
                </a:solidFill>
                <a:latin typeface="Quicksand"/>
              </a:rPr>
              <a:t> organisiert. Ziel war es, zu zeigen, wie die Anerkennung informeller und nicht-formaler Fähigkeiten von Migrantinnen mit niedrigem Bildungsniveau den Qualifikationsbedarf von Unternehmen decken kann. Es wurde eine Parallele zu den von Sprachschülern erwarteten Fähigkeiten gezogen, insbesondere im Kontext der Fähigkeiten des 21. Jahrhunderts, vor allem in der grünen und digitalen Wirtschaft.</a:t>
            </a:r>
            <a:endParaRPr lang="en-US" sz="1299" dirty="0">
              <a:solidFill>
                <a:srgbClr val="000000"/>
              </a:solidFill>
              <a:latin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4730" y="-139690"/>
            <a:ext cx="10630971" cy="895690"/>
            <a:chOff x="0" y="0"/>
            <a:chExt cx="3809900" cy="320995"/>
          </a:xfrm>
        </p:grpSpPr>
        <p:sp>
          <p:nvSpPr>
            <p:cNvPr id="3" name="Freeform 3"/>
            <p:cNvSpPr/>
            <p:nvPr/>
          </p:nvSpPr>
          <p:spPr>
            <a:xfrm>
              <a:off x="0" y="0"/>
              <a:ext cx="3809900" cy="320995"/>
            </a:xfrm>
            <a:custGeom>
              <a:avLst/>
              <a:gdLst/>
              <a:ahLst/>
              <a:cxnLst/>
              <a:rect l="l" t="t" r="r" b="b"/>
              <a:pathLst>
                <a:path w="3809900" h="320995">
                  <a:moveTo>
                    <a:pt x="0" y="0"/>
                  </a:moveTo>
                  <a:lnTo>
                    <a:pt x="3809900" y="0"/>
                  </a:lnTo>
                  <a:lnTo>
                    <a:pt x="3809900" y="320995"/>
                  </a:lnTo>
                  <a:lnTo>
                    <a:pt x="0" y="320995"/>
                  </a:lnTo>
                  <a:close/>
                </a:path>
              </a:pathLst>
            </a:custGeom>
            <a:solidFill>
              <a:srgbClr val="665784"/>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497130" y="-292090"/>
            <a:ext cx="10630971" cy="1048090"/>
            <a:chOff x="0" y="0"/>
            <a:chExt cx="3809900" cy="375612"/>
          </a:xfrm>
        </p:grpSpPr>
        <p:sp>
          <p:nvSpPr>
            <p:cNvPr id="6" name="Freeform 6"/>
            <p:cNvSpPr/>
            <p:nvPr/>
          </p:nvSpPr>
          <p:spPr>
            <a:xfrm>
              <a:off x="0" y="0"/>
              <a:ext cx="3809900" cy="375612"/>
            </a:xfrm>
            <a:custGeom>
              <a:avLst/>
              <a:gdLst/>
              <a:ahLst/>
              <a:cxnLst/>
              <a:rect l="l" t="t" r="r" b="b"/>
              <a:pathLst>
                <a:path w="3809900" h="375612">
                  <a:moveTo>
                    <a:pt x="0" y="0"/>
                  </a:moveTo>
                  <a:lnTo>
                    <a:pt x="3809900" y="0"/>
                  </a:lnTo>
                  <a:lnTo>
                    <a:pt x="3809900" y="375612"/>
                  </a:lnTo>
                  <a:lnTo>
                    <a:pt x="0" y="375612"/>
                  </a:lnTo>
                  <a:close/>
                </a:path>
              </a:pathLst>
            </a:custGeom>
            <a:solidFill>
              <a:srgbClr val="665784"/>
            </a:solidFill>
          </p:spPr>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p:nvPr/>
        </p:nvGrpSpPr>
        <p:grpSpPr>
          <a:xfrm>
            <a:off x="-906003" y="10322642"/>
            <a:ext cx="10630971" cy="661448"/>
            <a:chOff x="0" y="0"/>
            <a:chExt cx="3809900" cy="237048"/>
          </a:xfrm>
        </p:grpSpPr>
        <p:sp>
          <p:nvSpPr>
            <p:cNvPr id="9" name="Freeform 9"/>
            <p:cNvSpPr/>
            <p:nvPr/>
          </p:nvSpPr>
          <p:spPr>
            <a:xfrm>
              <a:off x="0" y="0"/>
              <a:ext cx="3809900" cy="237048"/>
            </a:xfrm>
            <a:custGeom>
              <a:avLst/>
              <a:gdLst/>
              <a:ahLst/>
              <a:cxnLst/>
              <a:rect l="l" t="t" r="r" b="b"/>
              <a:pathLst>
                <a:path w="3809900" h="237048">
                  <a:moveTo>
                    <a:pt x="0" y="0"/>
                  </a:moveTo>
                  <a:lnTo>
                    <a:pt x="3809900" y="0"/>
                  </a:lnTo>
                  <a:lnTo>
                    <a:pt x="3809900" y="237048"/>
                  </a:lnTo>
                  <a:lnTo>
                    <a:pt x="0" y="237048"/>
                  </a:lnTo>
                  <a:close/>
                </a:path>
              </a:pathLst>
            </a:custGeom>
            <a:solidFill>
              <a:srgbClr val="F794B9"/>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sp>
        <p:nvSpPr>
          <p:cNvPr id="11" name="Freeform 11"/>
          <p:cNvSpPr/>
          <p:nvPr/>
        </p:nvSpPr>
        <p:spPr>
          <a:xfrm>
            <a:off x="36000" y="72000"/>
            <a:ext cx="1596339" cy="500685"/>
          </a:xfrm>
          <a:custGeom>
            <a:avLst/>
            <a:gdLst/>
            <a:ahLst/>
            <a:cxnLst/>
            <a:rect l="l" t="t" r="r" b="b"/>
            <a:pathLst>
              <a:path w="1596339" h="500685">
                <a:moveTo>
                  <a:pt x="0" y="0"/>
                </a:moveTo>
                <a:lnTo>
                  <a:pt x="1596339" y="0"/>
                </a:lnTo>
                <a:lnTo>
                  <a:pt x="1596339" y="500685"/>
                </a:lnTo>
                <a:lnTo>
                  <a:pt x="0" y="500685"/>
                </a:lnTo>
                <a:lnTo>
                  <a:pt x="0" y="0"/>
                </a:lnTo>
                <a:close/>
              </a:path>
            </a:pathLst>
          </a:custGeom>
          <a:blipFill>
            <a:blip r:embed="rId2"/>
            <a:stretch>
              <a:fillRect/>
            </a:stretch>
          </a:blipFill>
        </p:spPr>
      </p:sp>
      <p:sp>
        <p:nvSpPr>
          <p:cNvPr id="12" name="Freeform 12"/>
          <p:cNvSpPr/>
          <p:nvPr/>
        </p:nvSpPr>
        <p:spPr>
          <a:xfrm>
            <a:off x="-113152" y="5075451"/>
            <a:ext cx="7655074" cy="5259567"/>
          </a:xfrm>
          <a:custGeom>
            <a:avLst/>
            <a:gdLst/>
            <a:ahLst/>
            <a:cxnLst/>
            <a:rect l="l" t="t" r="r" b="b"/>
            <a:pathLst>
              <a:path w="4050536" h="2761729">
                <a:moveTo>
                  <a:pt x="0" y="0"/>
                </a:moveTo>
                <a:lnTo>
                  <a:pt x="4050536" y="0"/>
                </a:lnTo>
                <a:lnTo>
                  <a:pt x="4050536" y="2761730"/>
                </a:lnTo>
                <a:lnTo>
                  <a:pt x="0" y="2761730"/>
                </a:lnTo>
                <a:lnTo>
                  <a:pt x="0" y="0"/>
                </a:lnTo>
                <a:close/>
              </a:path>
            </a:pathLst>
          </a:custGeom>
          <a:blipFill>
            <a:blip r:embed="rId3">
              <a:alphaModFix amt="35000"/>
              <a:extLst>
                <a:ext uri="{96DAC541-7B7A-43D3-8B79-37D633B846F1}">
                  <asvg:svgBlip xmlns="" xmlns:asvg="http://schemas.microsoft.com/office/drawing/2016/SVG/main" r:embed="rId4"/>
                </a:ext>
              </a:extLst>
            </a:blip>
            <a:stretch>
              <a:fillRect/>
            </a:stretch>
          </a:blipFill>
        </p:spPr>
      </p:sp>
      <p:sp>
        <p:nvSpPr>
          <p:cNvPr id="13" name="Freeform 13"/>
          <p:cNvSpPr/>
          <p:nvPr/>
        </p:nvSpPr>
        <p:spPr>
          <a:xfrm>
            <a:off x="98091" y="10360742"/>
            <a:ext cx="1425803" cy="299419"/>
          </a:xfrm>
          <a:custGeom>
            <a:avLst/>
            <a:gdLst/>
            <a:ahLst/>
            <a:cxnLst/>
            <a:rect l="l" t="t" r="r" b="b"/>
            <a:pathLst>
              <a:path w="1425803" h="299419">
                <a:moveTo>
                  <a:pt x="0" y="0"/>
                </a:moveTo>
                <a:lnTo>
                  <a:pt x="1425803" y="0"/>
                </a:lnTo>
                <a:lnTo>
                  <a:pt x="1425803" y="299418"/>
                </a:lnTo>
                <a:lnTo>
                  <a:pt x="0" y="299418"/>
                </a:lnTo>
                <a:lnTo>
                  <a:pt x="0" y="0"/>
                </a:lnTo>
                <a:close/>
              </a:path>
            </a:pathLst>
          </a:custGeom>
          <a:blipFill>
            <a:blip r:embed="rId5"/>
            <a:stretch>
              <a:fillRect/>
            </a:stretch>
          </a:blipFill>
        </p:spPr>
      </p:sp>
      <p:grpSp>
        <p:nvGrpSpPr>
          <p:cNvPr id="14" name="Group 14"/>
          <p:cNvGrpSpPr/>
          <p:nvPr/>
        </p:nvGrpSpPr>
        <p:grpSpPr>
          <a:xfrm>
            <a:off x="220828" y="7804348"/>
            <a:ext cx="4095722" cy="659393"/>
            <a:chOff x="0" y="0"/>
            <a:chExt cx="1467814" cy="236312"/>
          </a:xfrm>
        </p:grpSpPr>
        <p:sp>
          <p:nvSpPr>
            <p:cNvPr id="15" name="Freeform 15"/>
            <p:cNvSpPr/>
            <p:nvPr/>
          </p:nvSpPr>
          <p:spPr>
            <a:xfrm>
              <a:off x="0" y="0"/>
              <a:ext cx="1467814" cy="236312"/>
            </a:xfrm>
            <a:custGeom>
              <a:avLst/>
              <a:gdLst/>
              <a:ahLst/>
              <a:cxnLst/>
              <a:rect l="l" t="t" r="r" b="b"/>
              <a:pathLst>
                <a:path w="1467814" h="236312">
                  <a:moveTo>
                    <a:pt x="0" y="0"/>
                  </a:moveTo>
                  <a:lnTo>
                    <a:pt x="1467814" y="0"/>
                  </a:lnTo>
                  <a:lnTo>
                    <a:pt x="1467814" y="236312"/>
                  </a:lnTo>
                  <a:lnTo>
                    <a:pt x="0" y="236312"/>
                  </a:lnTo>
                  <a:close/>
                </a:path>
              </a:pathLst>
            </a:custGeom>
            <a:solidFill>
              <a:srgbClr val="665784"/>
            </a:solidFill>
          </p:spPr>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17" name="Group 17"/>
          <p:cNvGrpSpPr/>
          <p:nvPr/>
        </p:nvGrpSpPr>
        <p:grpSpPr>
          <a:xfrm>
            <a:off x="4960553" y="7798407"/>
            <a:ext cx="2399097" cy="659393"/>
            <a:chOff x="0" y="0"/>
            <a:chExt cx="859782" cy="236312"/>
          </a:xfrm>
        </p:grpSpPr>
        <p:sp>
          <p:nvSpPr>
            <p:cNvPr id="18" name="Freeform 18"/>
            <p:cNvSpPr/>
            <p:nvPr/>
          </p:nvSpPr>
          <p:spPr>
            <a:xfrm>
              <a:off x="0" y="0"/>
              <a:ext cx="859782" cy="236312"/>
            </a:xfrm>
            <a:custGeom>
              <a:avLst/>
              <a:gdLst/>
              <a:ahLst/>
              <a:cxnLst/>
              <a:rect l="l" t="t" r="r" b="b"/>
              <a:pathLst>
                <a:path w="859782" h="236312">
                  <a:moveTo>
                    <a:pt x="0" y="0"/>
                  </a:moveTo>
                  <a:lnTo>
                    <a:pt x="859782" y="0"/>
                  </a:lnTo>
                  <a:lnTo>
                    <a:pt x="859782" y="236312"/>
                  </a:lnTo>
                  <a:lnTo>
                    <a:pt x="0" y="236312"/>
                  </a:lnTo>
                  <a:close/>
                </a:path>
              </a:pathLst>
            </a:custGeom>
            <a:solidFill>
              <a:srgbClr val="F794B9"/>
            </a:solidFill>
          </p:spPr>
        </p:sp>
        <p:sp>
          <p:nvSpPr>
            <p:cNvPr id="19" name="TextBox 19"/>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0" name="TextBox 20"/>
          <p:cNvSpPr txBox="1"/>
          <p:nvPr/>
        </p:nvSpPr>
        <p:spPr>
          <a:xfrm>
            <a:off x="105416" y="1024526"/>
            <a:ext cx="7363818" cy="1003017"/>
          </a:xfrm>
          <a:prstGeom prst="rect">
            <a:avLst/>
          </a:prstGeom>
        </p:spPr>
        <p:txBody>
          <a:bodyPr lIns="0" tIns="0" rIns="0" bIns="0" rtlCol="0" anchor="t">
            <a:spAutoFit/>
          </a:bodyPr>
          <a:lstStyle/>
          <a:p>
            <a:pPr algn="ctr">
              <a:lnSpc>
                <a:spcPts val="3941"/>
              </a:lnSpc>
            </a:pPr>
            <a:r>
              <a:rPr lang="en-US" sz="3616" dirty="0">
                <a:solidFill>
                  <a:srgbClr val="F794B9"/>
                </a:solidFill>
                <a:latin typeface="Rajdhani Bold Bold"/>
              </a:rPr>
              <a:t>WOMEN'S OPPORTUNITIES FOR WORK AND EDUCATION</a:t>
            </a:r>
          </a:p>
        </p:txBody>
      </p:sp>
      <p:sp>
        <p:nvSpPr>
          <p:cNvPr id="21" name="TextBox 21"/>
          <p:cNvSpPr txBox="1"/>
          <p:nvPr/>
        </p:nvSpPr>
        <p:spPr>
          <a:xfrm>
            <a:off x="1632339" y="10436480"/>
            <a:ext cx="5585113" cy="147942"/>
          </a:xfrm>
          <a:prstGeom prst="rect">
            <a:avLst/>
          </a:prstGeom>
        </p:spPr>
        <p:txBody>
          <a:bodyPr lIns="0" tIns="0" rIns="0" bIns="0" rtlCol="0" anchor="t">
            <a:spAutoFit/>
          </a:bodyPr>
          <a:lstStyle/>
          <a:p>
            <a:pPr algn="ctr">
              <a:lnSpc>
                <a:spcPts val="612"/>
              </a:lnSpc>
              <a:spcBef>
                <a:spcPct val="0"/>
              </a:spcBef>
            </a:pPr>
            <a:r>
              <a:rPr lang="en-US" sz="527" spc="26">
                <a:solidFill>
                  <a:srgbClr val="FEFDFE"/>
                </a:solidFill>
                <a:latin typeface="Montserrat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22" name="TextBox 22"/>
          <p:cNvSpPr txBox="1"/>
          <p:nvPr/>
        </p:nvSpPr>
        <p:spPr>
          <a:xfrm>
            <a:off x="416078" y="7950354"/>
            <a:ext cx="3450931" cy="382797"/>
          </a:xfrm>
          <a:prstGeom prst="rect">
            <a:avLst/>
          </a:prstGeom>
        </p:spPr>
        <p:txBody>
          <a:bodyPr lIns="0" tIns="0" rIns="0" bIns="0" rtlCol="0" anchor="t">
            <a:spAutoFit/>
          </a:bodyPr>
          <a:lstStyle/>
          <a:p>
            <a:pPr>
              <a:lnSpc>
                <a:spcPts val="3079"/>
              </a:lnSpc>
              <a:spcBef>
                <a:spcPct val="0"/>
              </a:spcBef>
            </a:pPr>
            <a:r>
              <a:rPr lang="en-US" sz="2199" dirty="0" err="1" smtClean="0">
                <a:solidFill>
                  <a:srgbClr val="FFFFFF"/>
                </a:solidFill>
                <a:latin typeface="Rajdhani Bold"/>
              </a:rPr>
              <a:t>Demnächst</a:t>
            </a:r>
            <a:endParaRPr lang="en-US" sz="2199" dirty="0">
              <a:solidFill>
                <a:srgbClr val="FFFFFF"/>
              </a:solidFill>
              <a:latin typeface="Rajdhani Bold"/>
            </a:endParaRPr>
          </a:p>
        </p:txBody>
      </p:sp>
      <p:sp>
        <p:nvSpPr>
          <p:cNvPr id="23" name="TextBox 23"/>
          <p:cNvSpPr txBox="1"/>
          <p:nvPr/>
        </p:nvSpPr>
        <p:spPr>
          <a:xfrm>
            <a:off x="3845436" y="7927715"/>
            <a:ext cx="3450931" cy="396241"/>
          </a:xfrm>
          <a:prstGeom prst="rect">
            <a:avLst/>
          </a:prstGeom>
        </p:spPr>
        <p:txBody>
          <a:bodyPr lIns="0" tIns="0" rIns="0" bIns="0" rtlCol="0" anchor="t">
            <a:spAutoFit/>
          </a:bodyPr>
          <a:lstStyle/>
          <a:p>
            <a:pPr algn="r">
              <a:lnSpc>
                <a:spcPts val="3359"/>
              </a:lnSpc>
              <a:spcBef>
                <a:spcPct val="0"/>
              </a:spcBef>
            </a:pPr>
            <a:r>
              <a:rPr lang="en-US" sz="2399" dirty="0">
                <a:solidFill>
                  <a:srgbClr val="FFFFFF"/>
                </a:solidFill>
                <a:latin typeface="Rajdhani Bold"/>
              </a:rPr>
              <a:t>Partners</a:t>
            </a:r>
          </a:p>
        </p:txBody>
      </p:sp>
      <p:sp>
        <p:nvSpPr>
          <p:cNvPr id="24" name="TextBox 24"/>
          <p:cNvSpPr txBox="1"/>
          <p:nvPr/>
        </p:nvSpPr>
        <p:spPr>
          <a:xfrm>
            <a:off x="4572543" y="8531275"/>
            <a:ext cx="2723824" cy="1153033"/>
          </a:xfrm>
          <a:prstGeom prst="rect">
            <a:avLst/>
          </a:prstGeom>
        </p:spPr>
        <p:txBody>
          <a:bodyPr lIns="0" tIns="0" rIns="0" bIns="0" rtlCol="0" anchor="t">
            <a:spAutoFit/>
          </a:bodyPr>
          <a:lstStyle/>
          <a:p>
            <a:pPr algn="r">
              <a:lnSpc>
                <a:spcPts val="1525"/>
              </a:lnSpc>
            </a:pPr>
            <a:r>
              <a:rPr lang="en-US" sz="1399" dirty="0">
                <a:solidFill>
                  <a:srgbClr val="1A2D3B"/>
                </a:solidFill>
                <a:latin typeface="Quicksand"/>
              </a:rPr>
              <a:t>Finland, Spring House</a:t>
            </a:r>
          </a:p>
          <a:p>
            <a:pPr algn="r">
              <a:lnSpc>
                <a:spcPts val="1525"/>
              </a:lnSpc>
            </a:pPr>
            <a:r>
              <a:rPr lang="en-US" sz="1399" dirty="0">
                <a:solidFill>
                  <a:srgbClr val="1A2D3B"/>
                </a:solidFill>
                <a:latin typeface="Quicksand"/>
              </a:rPr>
              <a:t>Germany, </a:t>
            </a:r>
            <a:r>
              <a:rPr lang="en-US" sz="1399" dirty="0" err="1">
                <a:solidFill>
                  <a:srgbClr val="1A2D3B"/>
                </a:solidFill>
                <a:latin typeface="Quicksand"/>
              </a:rPr>
              <a:t>Bildungsmarkt</a:t>
            </a:r>
            <a:endParaRPr lang="en-US" sz="1399" dirty="0">
              <a:solidFill>
                <a:srgbClr val="1A2D3B"/>
              </a:solidFill>
              <a:latin typeface="Quicksand"/>
            </a:endParaRPr>
          </a:p>
          <a:p>
            <a:pPr algn="r">
              <a:lnSpc>
                <a:spcPts val="1525"/>
              </a:lnSpc>
            </a:pPr>
            <a:r>
              <a:rPr lang="en-US" sz="1399" dirty="0">
                <a:solidFill>
                  <a:srgbClr val="1A2D3B"/>
                </a:solidFill>
                <a:latin typeface="Quicksand"/>
              </a:rPr>
              <a:t>Germany, </a:t>
            </a:r>
            <a:r>
              <a:rPr lang="en-US" sz="1399" dirty="0" err="1">
                <a:solidFill>
                  <a:srgbClr val="1A2D3B"/>
                </a:solidFill>
                <a:latin typeface="Quicksand"/>
              </a:rPr>
              <a:t>spx</a:t>
            </a:r>
            <a:r>
              <a:rPr lang="en-US" sz="1399" dirty="0">
                <a:solidFill>
                  <a:srgbClr val="1A2D3B"/>
                </a:solidFill>
                <a:latin typeface="Quicksand"/>
              </a:rPr>
              <a:t> consult</a:t>
            </a:r>
          </a:p>
          <a:p>
            <a:pPr algn="r">
              <a:lnSpc>
                <a:spcPts val="1525"/>
              </a:lnSpc>
            </a:pPr>
            <a:r>
              <a:rPr lang="en-US" sz="1399" dirty="0">
                <a:solidFill>
                  <a:srgbClr val="1A2D3B"/>
                </a:solidFill>
                <a:latin typeface="Quicksand"/>
              </a:rPr>
              <a:t>Iceland, </a:t>
            </a:r>
            <a:r>
              <a:rPr lang="en-US" sz="1399" dirty="0" err="1">
                <a:solidFill>
                  <a:srgbClr val="1A2D3B"/>
                </a:solidFill>
                <a:latin typeface="Quicksand"/>
              </a:rPr>
              <a:t>Mimir</a:t>
            </a:r>
            <a:endParaRPr lang="en-US" sz="1399" dirty="0">
              <a:solidFill>
                <a:srgbClr val="1A2D3B"/>
              </a:solidFill>
              <a:latin typeface="Quicksand"/>
            </a:endParaRPr>
          </a:p>
          <a:p>
            <a:pPr algn="r">
              <a:lnSpc>
                <a:spcPts val="1525"/>
              </a:lnSpc>
            </a:pPr>
            <a:r>
              <a:rPr lang="en-US" sz="1399" dirty="0">
                <a:solidFill>
                  <a:srgbClr val="1A2D3B"/>
                </a:solidFill>
                <a:latin typeface="Quicksand"/>
              </a:rPr>
              <a:t>Portugal, AEVA</a:t>
            </a:r>
          </a:p>
          <a:p>
            <a:pPr algn="r">
              <a:lnSpc>
                <a:spcPts val="1525"/>
              </a:lnSpc>
            </a:pPr>
            <a:r>
              <a:rPr lang="en-US" sz="1399" dirty="0">
                <a:solidFill>
                  <a:srgbClr val="1A2D3B"/>
                </a:solidFill>
                <a:latin typeface="Quicksand"/>
              </a:rPr>
              <a:t>France, </a:t>
            </a:r>
            <a:r>
              <a:rPr lang="en-US" sz="1399" dirty="0" err="1">
                <a:solidFill>
                  <a:srgbClr val="1A2D3B"/>
                </a:solidFill>
                <a:latin typeface="Quicksand"/>
              </a:rPr>
              <a:t>Accentonic</a:t>
            </a:r>
            <a:endParaRPr lang="en-US" sz="1399" dirty="0">
              <a:solidFill>
                <a:srgbClr val="1A2D3B"/>
              </a:solidFill>
              <a:latin typeface="Quicksand"/>
            </a:endParaRPr>
          </a:p>
        </p:txBody>
      </p:sp>
      <p:sp>
        <p:nvSpPr>
          <p:cNvPr id="25" name="TextBox 25"/>
          <p:cNvSpPr txBox="1"/>
          <p:nvPr/>
        </p:nvSpPr>
        <p:spPr>
          <a:xfrm>
            <a:off x="231890" y="8610527"/>
            <a:ext cx="4313655" cy="604268"/>
          </a:xfrm>
          <a:prstGeom prst="rect">
            <a:avLst/>
          </a:prstGeom>
        </p:spPr>
        <p:txBody>
          <a:bodyPr lIns="0" tIns="0" rIns="0" bIns="0" rtlCol="0" anchor="t">
            <a:spAutoFit/>
          </a:bodyPr>
          <a:lstStyle/>
          <a:p>
            <a:pPr marL="280669" lvl="1" indent="-140335">
              <a:lnSpc>
                <a:spcPts val="1598"/>
              </a:lnSpc>
              <a:buFont typeface="Arial"/>
              <a:buChar char="•"/>
            </a:pPr>
            <a:r>
              <a:rPr lang="en-US" sz="1299" dirty="0">
                <a:solidFill>
                  <a:srgbClr val="000000"/>
                </a:solidFill>
                <a:latin typeface="Quicksand"/>
              </a:rPr>
              <a:t>1st Multiplier Event in all partner countries;</a:t>
            </a:r>
          </a:p>
          <a:p>
            <a:pPr marL="280669" lvl="1" indent="-140335">
              <a:lnSpc>
                <a:spcPts val="1598"/>
              </a:lnSpc>
              <a:buFont typeface="Arial"/>
              <a:buChar char="•"/>
            </a:pPr>
            <a:r>
              <a:rPr lang="en-US" sz="1299" dirty="0">
                <a:solidFill>
                  <a:srgbClr val="000000"/>
                </a:solidFill>
                <a:latin typeface="Quicksand"/>
              </a:rPr>
              <a:t>4th Transnational Meeting in Reykjavik, Iceland.</a:t>
            </a:r>
          </a:p>
          <a:p>
            <a:pPr marL="280669" lvl="1" indent="-140335">
              <a:lnSpc>
                <a:spcPts val="1598"/>
              </a:lnSpc>
              <a:buFont typeface="Arial"/>
              <a:buChar char="•"/>
            </a:pPr>
            <a:endParaRPr lang="en-US" sz="1299" dirty="0">
              <a:solidFill>
                <a:srgbClr val="000000"/>
              </a:solidFill>
              <a:latin typeface="Quicksand"/>
            </a:endParaRPr>
          </a:p>
        </p:txBody>
      </p:sp>
      <p:sp>
        <p:nvSpPr>
          <p:cNvPr id="26" name="TextBox 26"/>
          <p:cNvSpPr txBox="1"/>
          <p:nvPr/>
        </p:nvSpPr>
        <p:spPr>
          <a:xfrm>
            <a:off x="3867009" y="151334"/>
            <a:ext cx="1245874" cy="396241"/>
          </a:xfrm>
          <a:prstGeom prst="rect">
            <a:avLst/>
          </a:prstGeom>
        </p:spPr>
        <p:txBody>
          <a:bodyPr lIns="0" tIns="0" rIns="0" bIns="0" rtlCol="0" anchor="t">
            <a:spAutoFit/>
          </a:bodyPr>
          <a:lstStyle/>
          <a:p>
            <a:pPr algn="r">
              <a:lnSpc>
                <a:spcPts val="3359"/>
              </a:lnSpc>
              <a:spcBef>
                <a:spcPct val="0"/>
              </a:spcBef>
            </a:pPr>
            <a:r>
              <a:rPr lang="en-US" sz="2399">
                <a:solidFill>
                  <a:srgbClr val="FFFFFF"/>
                </a:solidFill>
                <a:latin typeface="Rajdhani Bold"/>
              </a:rPr>
              <a:t>Follow us</a:t>
            </a:r>
          </a:p>
        </p:txBody>
      </p:sp>
      <p:sp>
        <p:nvSpPr>
          <p:cNvPr id="27" name="TextBox 27"/>
          <p:cNvSpPr txBox="1"/>
          <p:nvPr/>
        </p:nvSpPr>
        <p:spPr>
          <a:xfrm>
            <a:off x="5256053" y="282366"/>
            <a:ext cx="2159913" cy="188595"/>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Quicksand"/>
              </a:rPr>
              <a:t>#WOWeProject #ErasmusPlus</a:t>
            </a:r>
          </a:p>
        </p:txBody>
      </p:sp>
      <p:sp>
        <p:nvSpPr>
          <p:cNvPr id="28" name="TextBox 28"/>
          <p:cNvSpPr txBox="1"/>
          <p:nvPr/>
        </p:nvSpPr>
        <p:spPr>
          <a:xfrm>
            <a:off x="148717" y="608745"/>
            <a:ext cx="1252551" cy="95886"/>
          </a:xfrm>
          <a:prstGeom prst="rect">
            <a:avLst/>
          </a:prstGeom>
        </p:spPr>
        <p:txBody>
          <a:bodyPr lIns="0" tIns="0" rIns="0" bIns="0" rtlCol="0" anchor="t">
            <a:spAutoFit/>
          </a:bodyPr>
          <a:lstStyle/>
          <a:p>
            <a:pPr algn="ctr">
              <a:lnSpc>
                <a:spcPts val="840"/>
              </a:lnSpc>
              <a:spcBef>
                <a:spcPct val="0"/>
              </a:spcBef>
            </a:pPr>
            <a:r>
              <a:rPr lang="en-US" sz="600">
                <a:solidFill>
                  <a:srgbClr val="FFFFFF"/>
                </a:solidFill>
                <a:latin typeface="Quicksand"/>
              </a:rPr>
              <a:t>2021-1-FI01-KA220-ADU-000028330</a:t>
            </a:r>
          </a:p>
        </p:txBody>
      </p:sp>
      <p:sp>
        <p:nvSpPr>
          <p:cNvPr id="29" name="TextBox 29"/>
          <p:cNvSpPr txBox="1"/>
          <p:nvPr/>
        </p:nvSpPr>
        <p:spPr>
          <a:xfrm>
            <a:off x="6559142" y="2229739"/>
            <a:ext cx="781169" cy="297561"/>
          </a:xfrm>
          <a:prstGeom prst="rect">
            <a:avLst/>
          </a:prstGeom>
        </p:spPr>
        <p:txBody>
          <a:bodyPr lIns="0" tIns="0" rIns="0" bIns="0" rtlCol="0" anchor="t">
            <a:spAutoFit/>
          </a:bodyPr>
          <a:lstStyle/>
          <a:p>
            <a:pPr algn="ctr">
              <a:lnSpc>
                <a:spcPts val="2336"/>
              </a:lnSpc>
            </a:pPr>
            <a:r>
              <a:rPr lang="en-US" sz="1899">
                <a:solidFill>
                  <a:srgbClr val="665784"/>
                </a:solidFill>
                <a:latin typeface="Rajdhani Bold"/>
              </a:rPr>
              <a:t>Finland:</a:t>
            </a:r>
          </a:p>
        </p:txBody>
      </p:sp>
      <p:sp>
        <p:nvSpPr>
          <p:cNvPr id="30" name="TextBox 30"/>
          <p:cNvSpPr txBox="1"/>
          <p:nvPr/>
        </p:nvSpPr>
        <p:spPr>
          <a:xfrm>
            <a:off x="234340" y="2580152"/>
            <a:ext cx="7105971" cy="2415661"/>
          </a:xfrm>
          <a:prstGeom prst="rect">
            <a:avLst/>
          </a:prstGeom>
        </p:spPr>
        <p:txBody>
          <a:bodyPr wrap="square" lIns="0" tIns="0" rIns="0" bIns="0" rtlCol="0" anchor="t">
            <a:spAutoFit/>
          </a:bodyPr>
          <a:lstStyle/>
          <a:p>
            <a:pPr algn="just">
              <a:lnSpc>
                <a:spcPts val="1871"/>
              </a:lnSpc>
            </a:pPr>
            <a:r>
              <a:rPr lang="de-DE" sz="1299" dirty="0">
                <a:solidFill>
                  <a:srgbClr val="000000"/>
                </a:solidFill>
                <a:latin typeface="Quicksand"/>
              </a:rPr>
              <a:t>In Finnland wurde das Pilotprojekt mit den Teilnehmerinnen eines finnischen Sprach- und Alphabetisierungskurses durchgeführt. Die 8 Teilnehmerinnen hatten einen niedrigen Bildungsstand, die meisten von ihnen konnten nicht in ihrer Muttersprache lesen oder schreiben und hatten wenig Berufserfahrung. Während des Pilotprojekts wurde viel Wert auf die Bewertung der Hard- und Soft Skills der Teilnehmerinnen gelegt. Die Workshops zum Kapazitätsaufbau umfassten Informationen über die finnische Arbeitskultur und das Arbeitsleben sowie eine individuelle Berufsberatung. Für drei der Teilnehmer konnten sie ein- bis zweitägige Hospitationen in Kindertagesstätten und einem Café organisieren. Das Feedback der Teilnehmer war überwiegend positiv, und es ist geplant, das zweite Pilotprojekt mit einer ähnlichen Gruppe durchzuführen.</a:t>
            </a:r>
            <a:endParaRPr lang="en-US" sz="1299" dirty="0">
              <a:solidFill>
                <a:srgbClr val="000000"/>
              </a:solidFill>
              <a:latin typeface="Quicksand"/>
            </a:endParaRPr>
          </a:p>
        </p:txBody>
      </p:sp>
      <p:sp>
        <p:nvSpPr>
          <p:cNvPr id="31" name="TextBox 31"/>
          <p:cNvSpPr txBox="1"/>
          <p:nvPr/>
        </p:nvSpPr>
        <p:spPr>
          <a:xfrm>
            <a:off x="263632" y="4920284"/>
            <a:ext cx="1260262" cy="297561"/>
          </a:xfrm>
          <a:prstGeom prst="rect">
            <a:avLst/>
          </a:prstGeom>
        </p:spPr>
        <p:txBody>
          <a:bodyPr lIns="0" tIns="0" rIns="0" bIns="0" rtlCol="0" anchor="t">
            <a:spAutoFit/>
          </a:bodyPr>
          <a:lstStyle/>
          <a:p>
            <a:pPr>
              <a:lnSpc>
                <a:spcPts val="2336"/>
              </a:lnSpc>
            </a:pPr>
            <a:r>
              <a:rPr lang="en-US" sz="1899" dirty="0">
                <a:solidFill>
                  <a:srgbClr val="F794B9"/>
                </a:solidFill>
                <a:latin typeface="Rajdhani Bold"/>
              </a:rPr>
              <a:t>Portugal:</a:t>
            </a:r>
          </a:p>
        </p:txBody>
      </p:sp>
      <p:sp>
        <p:nvSpPr>
          <p:cNvPr id="32" name="TextBox 32"/>
          <p:cNvSpPr txBox="1"/>
          <p:nvPr/>
        </p:nvSpPr>
        <p:spPr>
          <a:xfrm>
            <a:off x="263632" y="5155895"/>
            <a:ext cx="7032735" cy="2659318"/>
          </a:xfrm>
          <a:prstGeom prst="rect">
            <a:avLst/>
          </a:prstGeom>
        </p:spPr>
        <p:txBody>
          <a:bodyPr lIns="0" tIns="0" rIns="0" bIns="0" rtlCol="0" anchor="t">
            <a:spAutoFit/>
          </a:bodyPr>
          <a:lstStyle/>
          <a:p>
            <a:pPr algn="just">
              <a:lnSpc>
                <a:spcPts val="1871"/>
              </a:lnSpc>
            </a:pPr>
            <a:r>
              <a:rPr lang="de-DE" sz="1299" dirty="0">
                <a:solidFill>
                  <a:srgbClr val="000000"/>
                </a:solidFill>
                <a:latin typeface="Quicksand"/>
              </a:rPr>
              <a:t>Die Pilotsitzungen fanden zwischen Februar und April 2023 statt, jeweils 2,5 Stunden pro Sitzung, einmal pro Woche, sechs Wochen lang, insgesamt 15 Stunden. Die Gruppe bestand aus sieben Frauen verschiedener Nationalitäten, die bei der AEVA-Volkshochschule angemeldet waren, um eine Qualifikation zu erwerben oder ihre Fähigkeiten zu bestätigen, damit sie in Portugal einen Arbeitsplatz finden. Die Teilnehmerinnen sagten, dass die Arbeitssitzungen ihre Erwartungen übertroffen haben. Der Inhalt war umfassend und relevant und deckte alle wichtigen Themen ab, über die sie mehr erfahren wollten, nämlich die Kompetenzen, die derzeit auf dem Arbeitsmarkt benötigt werden. Die angewandten Methoden waren ansprechend und interaktiv und machten die Sitzungen angenehm und informativ. Sie hatten die Möglichkeit, mit einem Arbeitgeber in Kontakt zu treten.</a:t>
            </a:r>
            <a:endParaRPr lang="en-US" sz="1299" dirty="0">
              <a:solidFill>
                <a:srgbClr val="000000"/>
              </a:solidFill>
              <a:latin typeface="Quicksan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D554CEB8E85CF4789660C95E428B78B" ma:contentTypeVersion="17" ma:contentTypeDescription="Luo uusi asiakirja." ma:contentTypeScope="" ma:versionID="95ce3f12972e2c6dfc876e51f9561f80">
  <xsd:schema xmlns:xsd="http://www.w3.org/2001/XMLSchema" xmlns:xs="http://www.w3.org/2001/XMLSchema" xmlns:p="http://schemas.microsoft.com/office/2006/metadata/properties" xmlns:ns2="40702e8f-5a20-40c1-8ee8-4a420e4ea0be" xmlns:ns3="73690d38-3fa8-411b-bfc9-37e0ccdc7f7f" targetNamespace="http://schemas.microsoft.com/office/2006/metadata/properties" ma:root="true" ma:fieldsID="3c0d2d8d282fdad0e595687fdcd03d7f" ns2:_="" ns3:_="">
    <xsd:import namespace="40702e8f-5a20-40c1-8ee8-4a420e4ea0be"/>
    <xsd:import namespace="73690d38-3fa8-411b-bfc9-37e0ccdc7f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02e8f-5a20-40c1-8ee8-4a420e4ea0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ea428e7e-a96e-471b-9d7c-c8bc6630fa4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690d38-3fa8-411b-bfc9-37e0ccdc7f7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a8d882b-fc0e-4d85-9980-4adebef92f21}" ma:internalName="TaxCatchAll" ma:showField="CatchAllData" ma:web="73690d38-3fa8-411b-bfc9-37e0ccdc7f7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0702e8f-5a20-40c1-8ee8-4a420e4ea0be">
      <Terms xmlns="http://schemas.microsoft.com/office/infopath/2007/PartnerControls"/>
    </lcf76f155ced4ddcb4097134ff3c332f>
    <TaxCatchAll xmlns="73690d38-3fa8-411b-bfc9-37e0ccdc7f7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178C46-44CE-404B-B2F7-21A5FBA9AF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702e8f-5a20-40c1-8ee8-4a420e4ea0be"/>
    <ds:schemaRef ds:uri="73690d38-3fa8-411b-bfc9-37e0ccdc7f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67E726-2BA0-4F83-A146-D5FBF7291A7A}">
  <ds:schemaRefs>
    <ds:schemaRef ds:uri="http://purl.org/dc/elements/1.1/"/>
    <ds:schemaRef ds:uri="http://purl.org/dc/dcmitype/"/>
    <ds:schemaRef ds:uri="http://schemas.microsoft.com/office/infopath/2007/PartnerControls"/>
    <ds:schemaRef ds:uri="http://purl.org/dc/terms/"/>
    <ds:schemaRef ds:uri="40702e8f-5a20-40c1-8ee8-4a420e4ea0be"/>
    <ds:schemaRef ds:uri="http://schemas.microsoft.com/office/2006/metadata/properties"/>
    <ds:schemaRef ds:uri="http://schemas.microsoft.com/office/2006/documentManagement/types"/>
    <ds:schemaRef ds:uri="http://schemas.openxmlformats.org/package/2006/metadata/core-properties"/>
    <ds:schemaRef ds:uri="73690d38-3fa8-411b-bfc9-37e0ccdc7f7f"/>
    <ds:schemaRef ds:uri="http://www.w3.org/XML/1998/namespace"/>
  </ds:schemaRefs>
</ds:datastoreItem>
</file>

<file path=customXml/itemProps3.xml><?xml version="1.0" encoding="utf-8"?>
<ds:datastoreItem xmlns:ds="http://schemas.openxmlformats.org/officeDocument/2006/customXml" ds:itemID="{1F374657-025E-4038-852A-78EBC19589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759</Words>
  <Application>Microsoft Office PowerPoint</Application>
  <PresentationFormat>Benutzerdefiniert</PresentationFormat>
  <Paragraphs>33</Paragraphs>
  <Slides>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vt:i4>
      </vt:variant>
    </vt:vector>
  </HeadingPairs>
  <TitlesOfParts>
    <vt:vector size="9" baseType="lpstr">
      <vt:lpstr>Arial</vt:lpstr>
      <vt:lpstr>Calibri</vt:lpstr>
      <vt:lpstr>Rajdhani Bold Bold</vt:lpstr>
      <vt:lpstr>Quicksand</vt:lpstr>
      <vt:lpstr>Rajdhani Bold</vt:lpstr>
      <vt:lpstr>Montserrat Light</vt:lpstr>
      <vt:lpstr>Office Theme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newsletter</dc:title>
  <dc:creator>AEVA | Ana Ribeiro</dc:creator>
  <cp:lastModifiedBy>Regina Schmidt-Roßleben</cp:lastModifiedBy>
  <cp:revision>6</cp:revision>
  <dcterms:created xsi:type="dcterms:W3CDTF">2006-08-16T00:00:00Z</dcterms:created>
  <dcterms:modified xsi:type="dcterms:W3CDTF">2023-11-10T12:07:35Z</dcterms:modified>
  <dc:identifier>DAFmQV9SVWo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0x010100CD554CEB8E85CF4789660C95E428B78B</vt:lpwstr>
  </property>
</Properties>
</file>